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28" r:id="rId3"/>
    <p:sldId id="320" r:id="rId4"/>
    <p:sldId id="293" r:id="rId5"/>
    <p:sldId id="294" r:id="rId6"/>
    <p:sldId id="260" r:id="rId7"/>
    <p:sldId id="261" r:id="rId8"/>
    <p:sldId id="259" r:id="rId9"/>
    <p:sldId id="262" r:id="rId10"/>
    <p:sldId id="263" r:id="rId11"/>
    <p:sldId id="321" r:id="rId12"/>
    <p:sldId id="326" r:id="rId13"/>
    <p:sldId id="325" r:id="rId14"/>
    <p:sldId id="267" r:id="rId15"/>
    <p:sldId id="300" r:id="rId16"/>
    <p:sldId id="268" r:id="rId17"/>
    <p:sldId id="276" r:id="rId18"/>
    <p:sldId id="269" r:id="rId19"/>
    <p:sldId id="322" r:id="rId20"/>
    <p:sldId id="265" r:id="rId21"/>
    <p:sldId id="266" r:id="rId22"/>
    <p:sldId id="278" r:id="rId23"/>
    <p:sldId id="279" r:id="rId24"/>
    <p:sldId id="317" r:id="rId25"/>
    <p:sldId id="271" r:id="rId26"/>
    <p:sldId id="273" r:id="rId27"/>
    <p:sldId id="274" r:id="rId28"/>
    <p:sldId id="275" r:id="rId29"/>
    <p:sldId id="282" r:id="rId30"/>
    <p:sldId id="283" r:id="rId31"/>
    <p:sldId id="286" r:id="rId32"/>
    <p:sldId id="287" r:id="rId33"/>
    <p:sldId id="289" r:id="rId34"/>
    <p:sldId id="290" r:id="rId35"/>
    <p:sldId id="291" r:id="rId36"/>
    <p:sldId id="297" r:id="rId37"/>
    <p:sldId id="296" r:id="rId38"/>
    <p:sldId id="306" r:id="rId39"/>
    <p:sldId id="310" r:id="rId40"/>
    <p:sldId id="308" r:id="rId41"/>
    <p:sldId id="309" r:id="rId42"/>
    <p:sldId id="307" r:id="rId43"/>
    <p:sldId id="298" r:id="rId44"/>
    <p:sldId id="312" r:id="rId45"/>
    <p:sldId id="313" r:id="rId46"/>
    <p:sldId id="315" r:id="rId47"/>
    <p:sldId id="318" r:id="rId48"/>
    <p:sldId id="323" r:id="rId49"/>
    <p:sldId id="327" r:id="rId50"/>
    <p:sldId id="329" r:id="rId51"/>
    <p:sldId id="330" r:id="rId52"/>
    <p:sldId id="334" r:id="rId53"/>
    <p:sldId id="335" r:id="rId54"/>
    <p:sldId id="333" r:id="rId55"/>
    <p:sldId id="332" r:id="rId56"/>
    <p:sldId id="339" r:id="rId57"/>
    <p:sldId id="337" r:id="rId58"/>
    <p:sldId id="338" r:id="rId59"/>
    <p:sldId id="336" r:id="rId60"/>
    <p:sldId id="340" r:id="rId61"/>
    <p:sldId id="346" r:id="rId62"/>
    <p:sldId id="341" r:id="rId63"/>
    <p:sldId id="345" r:id="rId64"/>
    <p:sldId id="343" r:id="rId65"/>
    <p:sldId id="347" r:id="rId66"/>
    <p:sldId id="348" r:id="rId67"/>
    <p:sldId id="351" r:id="rId68"/>
    <p:sldId id="349" r:id="rId69"/>
    <p:sldId id="350" r:id="rId70"/>
    <p:sldId id="352" r:id="rId71"/>
    <p:sldId id="342" r:id="rId72"/>
    <p:sldId id="344" r:id="rId73"/>
    <p:sldId id="353" r:id="rId74"/>
    <p:sldId id="354" r:id="rId75"/>
    <p:sldId id="355" r:id="rId76"/>
    <p:sldId id="356" r:id="rId77"/>
    <p:sldId id="357" r:id="rId78"/>
    <p:sldId id="359" r:id="rId79"/>
    <p:sldId id="358" r:id="rId80"/>
    <p:sldId id="360" r:id="rId81"/>
    <p:sldId id="366" r:id="rId82"/>
    <p:sldId id="368" r:id="rId83"/>
    <p:sldId id="367" r:id="rId84"/>
  </p:sldIdLst>
  <p:sldSz cx="12192000" cy="6858000"/>
  <p:notesSz cx="6858000" cy="9144000"/>
  <p:defaultText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A7F"/>
    <a:srgbClr val="3F2FA1"/>
    <a:srgbClr val="ED5E31"/>
    <a:srgbClr val="E64848"/>
    <a:srgbClr val="EECCCC"/>
    <a:srgbClr val="EAD0D0"/>
    <a:srgbClr val="DDDDDD"/>
    <a:srgbClr val="8484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p:scale>
          <a:sx n="100" d="100"/>
          <a:sy n="100" d="100"/>
        </p:scale>
        <p:origin x="816" y="7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2.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image" Target="../media/image1.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6.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30.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35.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36.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w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41.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38.wmf"/></Relationships>
</file>

<file path=ppt/drawings/_rels/vmlDrawing42.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39.w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44.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41.wmf"/></Relationships>
</file>

<file path=ppt/drawings/_rels/vmlDrawing45.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21.wmf"/><Relationship Id="rId1" Type="http://schemas.openxmlformats.org/officeDocument/2006/relationships/image" Target="../media/image39.w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47.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1.w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EB236-858F-46C6-A137-B81C811997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DE"/>
          </a:p>
        </p:txBody>
      </p:sp>
      <p:sp>
        <p:nvSpPr>
          <p:cNvPr id="3" name="Subtitle 2">
            <a:extLst>
              <a:ext uri="{FF2B5EF4-FFF2-40B4-BE49-F238E27FC236}">
                <a16:creationId xmlns:a16="http://schemas.microsoft.com/office/drawing/2014/main" id="{A916465A-5786-45D1-B133-DDB8B6D53D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DE"/>
          </a:p>
        </p:txBody>
      </p:sp>
      <p:sp>
        <p:nvSpPr>
          <p:cNvPr id="4" name="Date Placeholder 3">
            <a:extLst>
              <a:ext uri="{FF2B5EF4-FFF2-40B4-BE49-F238E27FC236}">
                <a16:creationId xmlns:a16="http://schemas.microsoft.com/office/drawing/2014/main" id="{49D09F88-1F04-4353-8F6B-C6B8CA706675}"/>
              </a:ext>
            </a:extLst>
          </p:cNvPr>
          <p:cNvSpPr>
            <a:spLocks noGrp="1"/>
          </p:cNvSpPr>
          <p:nvPr>
            <p:ph type="dt" sz="half" idx="10"/>
          </p:nvPr>
        </p:nvSpPr>
        <p:spPr/>
        <p:txBody>
          <a:bodyPr/>
          <a:lstStyle/>
          <a:p>
            <a:fld id="{1097B9E6-B9FF-4D21-AC85-BEA9838BF1B1}" type="datetimeFigureOut">
              <a:rPr lang="en-DE" smtClean="0"/>
              <a:t>26/01/2024</a:t>
            </a:fld>
            <a:endParaRPr lang="en-DE"/>
          </a:p>
        </p:txBody>
      </p:sp>
      <p:sp>
        <p:nvSpPr>
          <p:cNvPr id="5" name="Footer Placeholder 4">
            <a:extLst>
              <a:ext uri="{FF2B5EF4-FFF2-40B4-BE49-F238E27FC236}">
                <a16:creationId xmlns:a16="http://schemas.microsoft.com/office/drawing/2014/main" id="{1548E78D-E44B-455C-8E48-2DE0805695B3}"/>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C3A8A0B6-619D-41C3-8676-5E6D621216B9}"/>
              </a:ext>
            </a:extLst>
          </p:cNvPr>
          <p:cNvSpPr>
            <a:spLocks noGrp="1"/>
          </p:cNvSpPr>
          <p:nvPr>
            <p:ph type="sldNum" sz="quarter" idx="12"/>
          </p:nvPr>
        </p:nvSpPr>
        <p:spPr/>
        <p:txBody>
          <a:bodyPr/>
          <a:lstStyle/>
          <a:p>
            <a:fld id="{308262DD-007E-4C91-90D9-10E3E33E76A9}" type="slidenum">
              <a:rPr lang="en-DE" smtClean="0"/>
              <a:t>‹#›</a:t>
            </a:fld>
            <a:endParaRPr lang="en-DE"/>
          </a:p>
        </p:txBody>
      </p:sp>
    </p:spTree>
    <p:extLst>
      <p:ext uri="{BB962C8B-B14F-4D97-AF65-F5344CB8AC3E}">
        <p14:creationId xmlns:p14="http://schemas.microsoft.com/office/powerpoint/2010/main" val="1537278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897C4-4AEF-4EF1-BD27-506F28713856}"/>
              </a:ext>
            </a:extLst>
          </p:cNvPr>
          <p:cNvSpPr>
            <a:spLocks noGrp="1"/>
          </p:cNvSpPr>
          <p:nvPr>
            <p:ph type="title"/>
          </p:nvPr>
        </p:nvSpPr>
        <p:spPr/>
        <p:txBody>
          <a:bodyPr/>
          <a:lstStyle/>
          <a:p>
            <a:r>
              <a:rPr lang="en-US"/>
              <a:t>Click to edit Master title style</a:t>
            </a:r>
            <a:endParaRPr lang="en-DE"/>
          </a:p>
        </p:txBody>
      </p:sp>
      <p:sp>
        <p:nvSpPr>
          <p:cNvPr id="3" name="Vertical Text Placeholder 2">
            <a:extLst>
              <a:ext uri="{FF2B5EF4-FFF2-40B4-BE49-F238E27FC236}">
                <a16:creationId xmlns:a16="http://schemas.microsoft.com/office/drawing/2014/main" id="{15DC534B-58C5-4BFB-AF2B-16B4F15F50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F5C346A8-4CE5-4DFC-9ACA-1910F609BD47}"/>
              </a:ext>
            </a:extLst>
          </p:cNvPr>
          <p:cNvSpPr>
            <a:spLocks noGrp="1"/>
          </p:cNvSpPr>
          <p:nvPr>
            <p:ph type="dt" sz="half" idx="10"/>
          </p:nvPr>
        </p:nvSpPr>
        <p:spPr/>
        <p:txBody>
          <a:bodyPr/>
          <a:lstStyle/>
          <a:p>
            <a:fld id="{1097B9E6-B9FF-4D21-AC85-BEA9838BF1B1}" type="datetimeFigureOut">
              <a:rPr lang="en-DE" smtClean="0"/>
              <a:t>26/01/2024</a:t>
            </a:fld>
            <a:endParaRPr lang="en-DE"/>
          </a:p>
        </p:txBody>
      </p:sp>
      <p:sp>
        <p:nvSpPr>
          <p:cNvPr id="5" name="Footer Placeholder 4">
            <a:extLst>
              <a:ext uri="{FF2B5EF4-FFF2-40B4-BE49-F238E27FC236}">
                <a16:creationId xmlns:a16="http://schemas.microsoft.com/office/drawing/2014/main" id="{6F4B995D-F13B-443B-B8FF-F9E8FC2E775E}"/>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CCD077E3-1CC5-44A1-B978-19BDF0730797}"/>
              </a:ext>
            </a:extLst>
          </p:cNvPr>
          <p:cNvSpPr>
            <a:spLocks noGrp="1"/>
          </p:cNvSpPr>
          <p:nvPr>
            <p:ph type="sldNum" sz="quarter" idx="12"/>
          </p:nvPr>
        </p:nvSpPr>
        <p:spPr/>
        <p:txBody>
          <a:bodyPr/>
          <a:lstStyle/>
          <a:p>
            <a:fld id="{308262DD-007E-4C91-90D9-10E3E33E76A9}" type="slidenum">
              <a:rPr lang="en-DE" smtClean="0"/>
              <a:t>‹#›</a:t>
            </a:fld>
            <a:endParaRPr lang="en-DE"/>
          </a:p>
        </p:txBody>
      </p:sp>
    </p:spTree>
    <p:extLst>
      <p:ext uri="{BB962C8B-B14F-4D97-AF65-F5344CB8AC3E}">
        <p14:creationId xmlns:p14="http://schemas.microsoft.com/office/powerpoint/2010/main" val="44571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56DE17-FAE3-4882-BF99-5F164D16BFA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DE"/>
          </a:p>
        </p:txBody>
      </p:sp>
      <p:sp>
        <p:nvSpPr>
          <p:cNvPr id="3" name="Vertical Text Placeholder 2">
            <a:extLst>
              <a:ext uri="{FF2B5EF4-FFF2-40B4-BE49-F238E27FC236}">
                <a16:creationId xmlns:a16="http://schemas.microsoft.com/office/drawing/2014/main" id="{0656CD66-6D6B-419A-982A-CEB60C04FD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5438757B-AF40-4F96-9DC7-9C8A635A145D}"/>
              </a:ext>
            </a:extLst>
          </p:cNvPr>
          <p:cNvSpPr>
            <a:spLocks noGrp="1"/>
          </p:cNvSpPr>
          <p:nvPr>
            <p:ph type="dt" sz="half" idx="10"/>
          </p:nvPr>
        </p:nvSpPr>
        <p:spPr/>
        <p:txBody>
          <a:bodyPr/>
          <a:lstStyle/>
          <a:p>
            <a:fld id="{1097B9E6-B9FF-4D21-AC85-BEA9838BF1B1}" type="datetimeFigureOut">
              <a:rPr lang="en-DE" smtClean="0"/>
              <a:t>26/01/2024</a:t>
            </a:fld>
            <a:endParaRPr lang="en-DE"/>
          </a:p>
        </p:txBody>
      </p:sp>
      <p:sp>
        <p:nvSpPr>
          <p:cNvPr id="5" name="Footer Placeholder 4">
            <a:extLst>
              <a:ext uri="{FF2B5EF4-FFF2-40B4-BE49-F238E27FC236}">
                <a16:creationId xmlns:a16="http://schemas.microsoft.com/office/drawing/2014/main" id="{5F6C24DC-4D89-4D6E-AD54-EE2935710294}"/>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DDA6E228-BCD1-4BAD-900E-76CDF3881D72}"/>
              </a:ext>
            </a:extLst>
          </p:cNvPr>
          <p:cNvSpPr>
            <a:spLocks noGrp="1"/>
          </p:cNvSpPr>
          <p:nvPr>
            <p:ph type="sldNum" sz="quarter" idx="12"/>
          </p:nvPr>
        </p:nvSpPr>
        <p:spPr/>
        <p:txBody>
          <a:bodyPr/>
          <a:lstStyle/>
          <a:p>
            <a:fld id="{308262DD-007E-4C91-90D9-10E3E33E76A9}" type="slidenum">
              <a:rPr lang="en-DE" smtClean="0"/>
              <a:t>‹#›</a:t>
            </a:fld>
            <a:endParaRPr lang="en-DE"/>
          </a:p>
        </p:txBody>
      </p:sp>
    </p:spTree>
    <p:extLst>
      <p:ext uri="{BB962C8B-B14F-4D97-AF65-F5344CB8AC3E}">
        <p14:creationId xmlns:p14="http://schemas.microsoft.com/office/powerpoint/2010/main" val="2433891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3E585-0279-4456-99C9-DCE993E32485}"/>
              </a:ext>
            </a:extLst>
          </p:cNvPr>
          <p:cNvSpPr>
            <a:spLocks noGrp="1"/>
          </p:cNvSpPr>
          <p:nvPr>
            <p:ph type="title"/>
          </p:nvPr>
        </p:nvSpPr>
        <p:spPr/>
        <p:txBody>
          <a:bodyPr/>
          <a:lstStyle>
            <a:lvl1pPr>
              <a:defRPr>
                <a:latin typeface="Liberation Sans" panose="020B0604020202020204" pitchFamily="34" charset="0"/>
                <a:ea typeface="Liberation Sans" panose="020B0604020202020204" pitchFamily="34" charset="0"/>
                <a:cs typeface="Liberation Sans" panose="020B0604020202020204" pitchFamily="34" charset="0"/>
              </a:defRPr>
            </a:lvl1pPr>
          </a:lstStyle>
          <a:p>
            <a:r>
              <a:rPr lang="en-US" dirty="0"/>
              <a:t>Click to edit Master title style</a:t>
            </a:r>
            <a:endParaRPr lang="en-DE" dirty="0"/>
          </a:p>
        </p:txBody>
      </p:sp>
      <p:sp>
        <p:nvSpPr>
          <p:cNvPr id="3" name="Content Placeholder 2">
            <a:extLst>
              <a:ext uri="{FF2B5EF4-FFF2-40B4-BE49-F238E27FC236}">
                <a16:creationId xmlns:a16="http://schemas.microsoft.com/office/drawing/2014/main" id="{5086FDC0-9E19-4DDA-8E37-EF2E67320CF1}"/>
              </a:ext>
            </a:extLst>
          </p:cNvPr>
          <p:cNvSpPr>
            <a:spLocks noGrp="1"/>
          </p:cNvSpPr>
          <p:nvPr>
            <p:ph idx="1"/>
          </p:nvPr>
        </p:nvSpPr>
        <p:spPr>
          <a:xfrm>
            <a:off x="838200" y="1769477"/>
            <a:ext cx="10515600" cy="4351338"/>
          </a:xfrm>
        </p:spPr>
        <p:txBody>
          <a:bodyPr/>
          <a:lstStyle>
            <a:lvl1pPr>
              <a:defRPr>
                <a:latin typeface="Liberation Sans" panose="020B0604020202020204" pitchFamily="34" charset="0"/>
                <a:ea typeface="Liberation Sans" panose="020B0604020202020204" pitchFamily="34" charset="0"/>
                <a:cs typeface="Liberation Sans" panose="020B0604020202020204" pitchFamily="34" charset="0"/>
              </a:defRPr>
            </a:lvl1pPr>
            <a:lvl2pPr>
              <a:defRPr>
                <a:latin typeface="Liberation Sans" panose="020B0604020202020204" pitchFamily="34" charset="0"/>
                <a:ea typeface="Liberation Sans" panose="020B0604020202020204" pitchFamily="34" charset="0"/>
                <a:cs typeface="Liberation Sans" panose="020B0604020202020204" pitchFamily="34" charset="0"/>
              </a:defRPr>
            </a:lvl2pPr>
            <a:lvl3pPr>
              <a:defRPr>
                <a:latin typeface="Liberation Sans" panose="020B0604020202020204" pitchFamily="34" charset="0"/>
                <a:ea typeface="Liberation Sans" panose="020B0604020202020204" pitchFamily="34" charset="0"/>
                <a:cs typeface="Liberation Sans" panose="020B0604020202020204" pitchFamily="34" charset="0"/>
              </a:defRPr>
            </a:lvl3pPr>
            <a:lvl4pPr>
              <a:defRPr>
                <a:latin typeface="Liberation Sans" panose="020B0604020202020204" pitchFamily="34" charset="0"/>
                <a:ea typeface="Liberation Sans" panose="020B0604020202020204" pitchFamily="34" charset="0"/>
                <a:cs typeface="Liberation Sans" panose="020B0604020202020204" pitchFamily="34" charset="0"/>
              </a:defRPr>
            </a:lvl4pPr>
            <a:lvl5pPr>
              <a:defRPr>
                <a:latin typeface="Liberation Sans" panose="020B0604020202020204" pitchFamily="34" charset="0"/>
                <a:ea typeface="Liberation Sans" panose="020B0604020202020204" pitchFamily="34" charset="0"/>
                <a:cs typeface="Liberation Sans"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DE" dirty="0"/>
          </a:p>
        </p:txBody>
      </p:sp>
      <p:sp>
        <p:nvSpPr>
          <p:cNvPr id="4" name="Date Placeholder 3">
            <a:extLst>
              <a:ext uri="{FF2B5EF4-FFF2-40B4-BE49-F238E27FC236}">
                <a16:creationId xmlns:a16="http://schemas.microsoft.com/office/drawing/2014/main" id="{CC3DF6A5-9937-45E2-AE52-84D35532E986}"/>
              </a:ext>
            </a:extLst>
          </p:cNvPr>
          <p:cNvSpPr>
            <a:spLocks noGrp="1"/>
          </p:cNvSpPr>
          <p:nvPr>
            <p:ph type="dt" sz="half" idx="10"/>
          </p:nvPr>
        </p:nvSpPr>
        <p:spPr/>
        <p:txBody>
          <a:bodyPr/>
          <a:lstStyle/>
          <a:p>
            <a:fld id="{1097B9E6-B9FF-4D21-AC85-BEA9838BF1B1}" type="datetimeFigureOut">
              <a:rPr lang="en-DE" smtClean="0"/>
              <a:t>26/01/2024</a:t>
            </a:fld>
            <a:endParaRPr lang="en-DE"/>
          </a:p>
        </p:txBody>
      </p:sp>
      <p:sp>
        <p:nvSpPr>
          <p:cNvPr id="5" name="Footer Placeholder 4">
            <a:extLst>
              <a:ext uri="{FF2B5EF4-FFF2-40B4-BE49-F238E27FC236}">
                <a16:creationId xmlns:a16="http://schemas.microsoft.com/office/drawing/2014/main" id="{68A1DBE3-07A1-48E2-84E4-3E5D05134C73}"/>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2EA0C800-9387-47A7-8DAC-A2F3B60700C1}"/>
              </a:ext>
            </a:extLst>
          </p:cNvPr>
          <p:cNvSpPr>
            <a:spLocks noGrp="1"/>
          </p:cNvSpPr>
          <p:nvPr>
            <p:ph type="sldNum" sz="quarter" idx="12"/>
          </p:nvPr>
        </p:nvSpPr>
        <p:spPr/>
        <p:txBody>
          <a:bodyPr/>
          <a:lstStyle/>
          <a:p>
            <a:fld id="{308262DD-007E-4C91-90D9-10E3E33E76A9}" type="slidenum">
              <a:rPr lang="en-DE" smtClean="0"/>
              <a:t>‹#›</a:t>
            </a:fld>
            <a:endParaRPr lang="en-DE"/>
          </a:p>
        </p:txBody>
      </p:sp>
    </p:spTree>
    <p:extLst>
      <p:ext uri="{BB962C8B-B14F-4D97-AF65-F5344CB8AC3E}">
        <p14:creationId xmlns:p14="http://schemas.microsoft.com/office/powerpoint/2010/main" val="3673904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BB89E-85F6-4D27-9713-65A95E5DC9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DE"/>
          </a:p>
        </p:txBody>
      </p:sp>
      <p:sp>
        <p:nvSpPr>
          <p:cNvPr id="3" name="Text Placeholder 2">
            <a:extLst>
              <a:ext uri="{FF2B5EF4-FFF2-40B4-BE49-F238E27FC236}">
                <a16:creationId xmlns:a16="http://schemas.microsoft.com/office/drawing/2014/main" id="{897CDBA7-B4DB-49C7-93FC-B4B4CD61D0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8EE16E-A436-4FBA-B0F4-B949A40985B7}"/>
              </a:ext>
            </a:extLst>
          </p:cNvPr>
          <p:cNvSpPr>
            <a:spLocks noGrp="1"/>
          </p:cNvSpPr>
          <p:nvPr>
            <p:ph type="dt" sz="half" idx="10"/>
          </p:nvPr>
        </p:nvSpPr>
        <p:spPr/>
        <p:txBody>
          <a:bodyPr/>
          <a:lstStyle/>
          <a:p>
            <a:fld id="{1097B9E6-B9FF-4D21-AC85-BEA9838BF1B1}" type="datetimeFigureOut">
              <a:rPr lang="en-DE" smtClean="0"/>
              <a:t>26/01/2024</a:t>
            </a:fld>
            <a:endParaRPr lang="en-DE"/>
          </a:p>
        </p:txBody>
      </p:sp>
      <p:sp>
        <p:nvSpPr>
          <p:cNvPr id="5" name="Footer Placeholder 4">
            <a:extLst>
              <a:ext uri="{FF2B5EF4-FFF2-40B4-BE49-F238E27FC236}">
                <a16:creationId xmlns:a16="http://schemas.microsoft.com/office/drawing/2014/main" id="{F7D6EC19-4AD8-4E96-AFD2-2841C842CBCC}"/>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324363BF-5DC3-4676-BE19-767B68BCB667}"/>
              </a:ext>
            </a:extLst>
          </p:cNvPr>
          <p:cNvSpPr>
            <a:spLocks noGrp="1"/>
          </p:cNvSpPr>
          <p:nvPr>
            <p:ph type="sldNum" sz="quarter" idx="12"/>
          </p:nvPr>
        </p:nvSpPr>
        <p:spPr/>
        <p:txBody>
          <a:bodyPr/>
          <a:lstStyle/>
          <a:p>
            <a:fld id="{308262DD-007E-4C91-90D9-10E3E33E76A9}" type="slidenum">
              <a:rPr lang="en-DE" smtClean="0"/>
              <a:t>‹#›</a:t>
            </a:fld>
            <a:endParaRPr lang="en-DE"/>
          </a:p>
        </p:txBody>
      </p:sp>
    </p:spTree>
    <p:extLst>
      <p:ext uri="{BB962C8B-B14F-4D97-AF65-F5344CB8AC3E}">
        <p14:creationId xmlns:p14="http://schemas.microsoft.com/office/powerpoint/2010/main" val="4202110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1C5A2-EE35-48C5-8B2D-9A06D4E8198B}"/>
              </a:ext>
            </a:extLst>
          </p:cNvPr>
          <p:cNvSpPr>
            <a:spLocks noGrp="1"/>
          </p:cNvSpPr>
          <p:nvPr>
            <p:ph type="title"/>
          </p:nvPr>
        </p:nvSpPr>
        <p:spPr/>
        <p:txBody>
          <a:bodyPr/>
          <a:lstStyle/>
          <a:p>
            <a:r>
              <a:rPr lang="en-US"/>
              <a:t>Click to edit Master title style</a:t>
            </a:r>
            <a:endParaRPr lang="en-DE"/>
          </a:p>
        </p:txBody>
      </p:sp>
      <p:sp>
        <p:nvSpPr>
          <p:cNvPr id="3" name="Content Placeholder 2">
            <a:extLst>
              <a:ext uri="{FF2B5EF4-FFF2-40B4-BE49-F238E27FC236}">
                <a16:creationId xmlns:a16="http://schemas.microsoft.com/office/drawing/2014/main" id="{74919AF1-7102-4645-9EB1-B042447E4B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Content Placeholder 3">
            <a:extLst>
              <a:ext uri="{FF2B5EF4-FFF2-40B4-BE49-F238E27FC236}">
                <a16:creationId xmlns:a16="http://schemas.microsoft.com/office/drawing/2014/main" id="{9A303F1F-D2FB-4E70-A7A7-1D35912B2A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5" name="Date Placeholder 4">
            <a:extLst>
              <a:ext uri="{FF2B5EF4-FFF2-40B4-BE49-F238E27FC236}">
                <a16:creationId xmlns:a16="http://schemas.microsoft.com/office/drawing/2014/main" id="{4A9A46F2-AA62-4156-B47C-25B8176F651D}"/>
              </a:ext>
            </a:extLst>
          </p:cNvPr>
          <p:cNvSpPr>
            <a:spLocks noGrp="1"/>
          </p:cNvSpPr>
          <p:nvPr>
            <p:ph type="dt" sz="half" idx="10"/>
          </p:nvPr>
        </p:nvSpPr>
        <p:spPr/>
        <p:txBody>
          <a:bodyPr/>
          <a:lstStyle/>
          <a:p>
            <a:fld id="{1097B9E6-B9FF-4D21-AC85-BEA9838BF1B1}" type="datetimeFigureOut">
              <a:rPr lang="en-DE" smtClean="0"/>
              <a:t>26/01/2024</a:t>
            </a:fld>
            <a:endParaRPr lang="en-DE"/>
          </a:p>
        </p:txBody>
      </p:sp>
      <p:sp>
        <p:nvSpPr>
          <p:cNvPr id="6" name="Footer Placeholder 5">
            <a:extLst>
              <a:ext uri="{FF2B5EF4-FFF2-40B4-BE49-F238E27FC236}">
                <a16:creationId xmlns:a16="http://schemas.microsoft.com/office/drawing/2014/main" id="{A0B209FB-47FC-492D-AFC6-F1859B8C6D98}"/>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B1C7EB7C-9979-4B63-B67F-94C393D62E4A}"/>
              </a:ext>
            </a:extLst>
          </p:cNvPr>
          <p:cNvSpPr>
            <a:spLocks noGrp="1"/>
          </p:cNvSpPr>
          <p:nvPr>
            <p:ph type="sldNum" sz="quarter" idx="12"/>
          </p:nvPr>
        </p:nvSpPr>
        <p:spPr/>
        <p:txBody>
          <a:bodyPr/>
          <a:lstStyle/>
          <a:p>
            <a:fld id="{308262DD-007E-4C91-90D9-10E3E33E76A9}" type="slidenum">
              <a:rPr lang="en-DE" smtClean="0"/>
              <a:t>‹#›</a:t>
            </a:fld>
            <a:endParaRPr lang="en-DE"/>
          </a:p>
        </p:txBody>
      </p:sp>
    </p:spTree>
    <p:extLst>
      <p:ext uri="{BB962C8B-B14F-4D97-AF65-F5344CB8AC3E}">
        <p14:creationId xmlns:p14="http://schemas.microsoft.com/office/powerpoint/2010/main" val="1476611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17C24-863C-4A79-9EE1-B96461731FBC}"/>
              </a:ext>
            </a:extLst>
          </p:cNvPr>
          <p:cNvSpPr>
            <a:spLocks noGrp="1"/>
          </p:cNvSpPr>
          <p:nvPr>
            <p:ph type="title"/>
          </p:nvPr>
        </p:nvSpPr>
        <p:spPr>
          <a:xfrm>
            <a:off x="839788" y="365125"/>
            <a:ext cx="10515600" cy="1325563"/>
          </a:xfrm>
        </p:spPr>
        <p:txBody>
          <a:bodyPr/>
          <a:lstStyle/>
          <a:p>
            <a:r>
              <a:rPr lang="en-US"/>
              <a:t>Click to edit Master title style</a:t>
            </a:r>
            <a:endParaRPr lang="en-DE"/>
          </a:p>
        </p:txBody>
      </p:sp>
      <p:sp>
        <p:nvSpPr>
          <p:cNvPr id="3" name="Text Placeholder 2">
            <a:extLst>
              <a:ext uri="{FF2B5EF4-FFF2-40B4-BE49-F238E27FC236}">
                <a16:creationId xmlns:a16="http://schemas.microsoft.com/office/drawing/2014/main" id="{89225442-20E7-4333-8FCD-915A9AF237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AB44BF-C3F9-4C7D-9C9D-4D3800BAF0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5" name="Text Placeholder 4">
            <a:extLst>
              <a:ext uri="{FF2B5EF4-FFF2-40B4-BE49-F238E27FC236}">
                <a16:creationId xmlns:a16="http://schemas.microsoft.com/office/drawing/2014/main" id="{0819B99A-8D1E-44E1-8D4F-17ED64C9A7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322DC0-B09B-49C8-BE91-06E8F688BF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7" name="Date Placeholder 6">
            <a:extLst>
              <a:ext uri="{FF2B5EF4-FFF2-40B4-BE49-F238E27FC236}">
                <a16:creationId xmlns:a16="http://schemas.microsoft.com/office/drawing/2014/main" id="{4B7697FF-384E-4B48-9F93-21D29F666557}"/>
              </a:ext>
            </a:extLst>
          </p:cNvPr>
          <p:cNvSpPr>
            <a:spLocks noGrp="1"/>
          </p:cNvSpPr>
          <p:nvPr>
            <p:ph type="dt" sz="half" idx="10"/>
          </p:nvPr>
        </p:nvSpPr>
        <p:spPr/>
        <p:txBody>
          <a:bodyPr/>
          <a:lstStyle/>
          <a:p>
            <a:fld id="{1097B9E6-B9FF-4D21-AC85-BEA9838BF1B1}" type="datetimeFigureOut">
              <a:rPr lang="en-DE" smtClean="0"/>
              <a:t>26/01/2024</a:t>
            </a:fld>
            <a:endParaRPr lang="en-DE"/>
          </a:p>
        </p:txBody>
      </p:sp>
      <p:sp>
        <p:nvSpPr>
          <p:cNvPr id="8" name="Footer Placeholder 7">
            <a:extLst>
              <a:ext uri="{FF2B5EF4-FFF2-40B4-BE49-F238E27FC236}">
                <a16:creationId xmlns:a16="http://schemas.microsoft.com/office/drawing/2014/main" id="{A6A52EE3-A000-4A22-88CB-FA03B1C9202A}"/>
              </a:ext>
            </a:extLst>
          </p:cNvPr>
          <p:cNvSpPr>
            <a:spLocks noGrp="1"/>
          </p:cNvSpPr>
          <p:nvPr>
            <p:ph type="ftr" sz="quarter" idx="11"/>
          </p:nvPr>
        </p:nvSpPr>
        <p:spPr/>
        <p:txBody>
          <a:bodyPr/>
          <a:lstStyle/>
          <a:p>
            <a:endParaRPr lang="en-DE"/>
          </a:p>
        </p:txBody>
      </p:sp>
      <p:sp>
        <p:nvSpPr>
          <p:cNvPr id="9" name="Slide Number Placeholder 8">
            <a:extLst>
              <a:ext uri="{FF2B5EF4-FFF2-40B4-BE49-F238E27FC236}">
                <a16:creationId xmlns:a16="http://schemas.microsoft.com/office/drawing/2014/main" id="{6AAA8943-251A-443F-8B45-6FDC718E1160}"/>
              </a:ext>
            </a:extLst>
          </p:cNvPr>
          <p:cNvSpPr>
            <a:spLocks noGrp="1"/>
          </p:cNvSpPr>
          <p:nvPr>
            <p:ph type="sldNum" sz="quarter" idx="12"/>
          </p:nvPr>
        </p:nvSpPr>
        <p:spPr/>
        <p:txBody>
          <a:bodyPr/>
          <a:lstStyle/>
          <a:p>
            <a:fld id="{308262DD-007E-4C91-90D9-10E3E33E76A9}" type="slidenum">
              <a:rPr lang="en-DE" smtClean="0"/>
              <a:t>‹#›</a:t>
            </a:fld>
            <a:endParaRPr lang="en-DE"/>
          </a:p>
        </p:txBody>
      </p:sp>
    </p:spTree>
    <p:extLst>
      <p:ext uri="{BB962C8B-B14F-4D97-AF65-F5344CB8AC3E}">
        <p14:creationId xmlns:p14="http://schemas.microsoft.com/office/powerpoint/2010/main" val="2111257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78C78-334D-433D-9D9D-CEA6C53F7D7F}"/>
              </a:ext>
            </a:extLst>
          </p:cNvPr>
          <p:cNvSpPr>
            <a:spLocks noGrp="1"/>
          </p:cNvSpPr>
          <p:nvPr>
            <p:ph type="title"/>
          </p:nvPr>
        </p:nvSpPr>
        <p:spPr/>
        <p:txBody>
          <a:bodyPr/>
          <a:lstStyle/>
          <a:p>
            <a:r>
              <a:rPr lang="en-US"/>
              <a:t>Click to edit Master title style</a:t>
            </a:r>
            <a:endParaRPr lang="en-DE"/>
          </a:p>
        </p:txBody>
      </p:sp>
      <p:sp>
        <p:nvSpPr>
          <p:cNvPr id="3" name="Date Placeholder 2">
            <a:extLst>
              <a:ext uri="{FF2B5EF4-FFF2-40B4-BE49-F238E27FC236}">
                <a16:creationId xmlns:a16="http://schemas.microsoft.com/office/drawing/2014/main" id="{8F326E88-9AD5-405B-9B1F-8F33AA623A7B}"/>
              </a:ext>
            </a:extLst>
          </p:cNvPr>
          <p:cNvSpPr>
            <a:spLocks noGrp="1"/>
          </p:cNvSpPr>
          <p:nvPr>
            <p:ph type="dt" sz="half" idx="10"/>
          </p:nvPr>
        </p:nvSpPr>
        <p:spPr/>
        <p:txBody>
          <a:bodyPr/>
          <a:lstStyle/>
          <a:p>
            <a:fld id="{1097B9E6-B9FF-4D21-AC85-BEA9838BF1B1}" type="datetimeFigureOut">
              <a:rPr lang="en-DE" smtClean="0"/>
              <a:t>26/01/2024</a:t>
            </a:fld>
            <a:endParaRPr lang="en-DE"/>
          </a:p>
        </p:txBody>
      </p:sp>
      <p:sp>
        <p:nvSpPr>
          <p:cNvPr id="4" name="Footer Placeholder 3">
            <a:extLst>
              <a:ext uri="{FF2B5EF4-FFF2-40B4-BE49-F238E27FC236}">
                <a16:creationId xmlns:a16="http://schemas.microsoft.com/office/drawing/2014/main" id="{C771042C-816C-4073-8C88-DCBD8EB1E656}"/>
              </a:ext>
            </a:extLst>
          </p:cNvPr>
          <p:cNvSpPr>
            <a:spLocks noGrp="1"/>
          </p:cNvSpPr>
          <p:nvPr>
            <p:ph type="ftr" sz="quarter" idx="11"/>
          </p:nvPr>
        </p:nvSpPr>
        <p:spPr/>
        <p:txBody>
          <a:bodyPr/>
          <a:lstStyle/>
          <a:p>
            <a:endParaRPr lang="en-DE"/>
          </a:p>
        </p:txBody>
      </p:sp>
      <p:sp>
        <p:nvSpPr>
          <p:cNvPr id="5" name="Slide Number Placeholder 4">
            <a:extLst>
              <a:ext uri="{FF2B5EF4-FFF2-40B4-BE49-F238E27FC236}">
                <a16:creationId xmlns:a16="http://schemas.microsoft.com/office/drawing/2014/main" id="{B5475E5E-483C-40E1-887C-E0E20D11EA92}"/>
              </a:ext>
            </a:extLst>
          </p:cNvPr>
          <p:cNvSpPr>
            <a:spLocks noGrp="1"/>
          </p:cNvSpPr>
          <p:nvPr>
            <p:ph type="sldNum" sz="quarter" idx="12"/>
          </p:nvPr>
        </p:nvSpPr>
        <p:spPr/>
        <p:txBody>
          <a:bodyPr/>
          <a:lstStyle/>
          <a:p>
            <a:fld id="{308262DD-007E-4C91-90D9-10E3E33E76A9}" type="slidenum">
              <a:rPr lang="en-DE" smtClean="0"/>
              <a:t>‹#›</a:t>
            </a:fld>
            <a:endParaRPr lang="en-DE"/>
          </a:p>
        </p:txBody>
      </p:sp>
    </p:spTree>
    <p:extLst>
      <p:ext uri="{BB962C8B-B14F-4D97-AF65-F5344CB8AC3E}">
        <p14:creationId xmlns:p14="http://schemas.microsoft.com/office/powerpoint/2010/main" val="1195620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E3D109-9965-479A-91E7-F6DC7F9AEB7E}"/>
              </a:ext>
            </a:extLst>
          </p:cNvPr>
          <p:cNvSpPr>
            <a:spLocks noGrp="1"/>
          </p:cNvSpPr>
          <p:nvPr>
            <p:ph type="dt" sz="half" idx="10"/>
          </p:nvPr>
        </p:nvSpPr>
        <p:spPr/>
        <p:txBody>
          <a:bodyPr/>
          <a:lstStyle/>
          <a:p>
            <a:fld id="{1097B9E6-B9FF-4D21-AC85-BEA9838BF1B1}" type="datetimeFigureOut">
              <a:rPr lang="en-DE" smtClean="0"/>
              <a:t>26/01/2024</a:t>
            </a:fld>
            <a:endParaRPr lang="en-DE"/>
          </a:p>
        </p:txBody>
      </p:sp>
      <p:sp>
        <p:nvSpPr>
          <p:cNvPr id="3" name="Footer Placeholder 2">
            <a:extLst>
              <a:ext uri="{FF2B5EF4-FFF2-40B4-BE49-F238E27FC236}">
                <a16:creationId xmlns:a16="http://schemas.microsoft.com/office/drawing/2014/main" id="{23468A5D-042E-4B3F-A8B1-22C7EB5DAE66}"/>
              </a:ext>
            </a:extLst>
          </p:cNvPr>
          <p:cNvSpPr>
            <a:spLocks noGrp="1"/>
          </p:cNvSpPr>
          <p:nvPr>
            <p:ph type="ftr" sz="quarter" idx="11"/>
          </p:nvPr>
        </p:nvSpPr>
        <p:spPr/>
        <p:txBody>
          <a:bodyPr/>
          <a:lstStyle/>
          <a:p>
            <a:endParaRPr lang="en-DE"/>
          </a:p>
        </p:txBody>
      </p:sp>
      <p:sp>
        <p:nvSpPr>
          <p:cNvPr id="4" name="Slide Number Placeholder 3">
            <a:extLst>
              <a:ext uri="{FF2B5EF4-FFF2-40B4-BE49-F238E27FC236}">
                <a16:creationId xmlns:a16="http://schemas.microsoft.com/office/drawing/2014/main" id="{756DF9B5-D8D3-4EC9-929E-29A44A312B81}"/>
              </a:ext>
            </a:extLst>
          </p:cNvPr>
          <p:cNvSpPr>
            <a:spLocks noGrp="1"/>
          </p:cNvSpPr>
          <p:nvPr>
            <p:ph type="sldNum" sz="quarter" idx="12"/>
          </p:nvPr>
        </p:nvSpPr>
        <p:spPr/>
        <p:txBody>
          <a:bodyPr/>
          <a:lstStyle/>
          <a:p>
            <a:fld id="{308262DD-007E-4C91-90D9-10E3E33E76A9}" type="slidenum">
              <a:rPr lang="en-DE" smtClean="0"/>
              <a:t>‹#›</a:t>
            </a:fld>
            <a:endParaRPr lang="en-DE"/>
          </a:p>
        </p:txBody>
      </p:sp>
    </p:spTree>
    <p:extLst>
      <p:ext uri="{BB962C8B-B14F-4D97-AF65-F5344CB8AC3E}">
        <p14:creationId xmlns:p14="http://schemas.microsoft.com/office/powerpoint/2010/main" val="2523654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2EB83-F6C1-41C5-BC14-2CB0FDB1FD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DE"/>
          </a:p>
        </p:txBody>
      </p:sp>
      <p:sp>
        <p:nvSpPr>
          <p:cNvPr id="3" name="Content Placeholder 2">
            <a:extLst>
              <a:ext uri="{FF2B5EF4-FFF2-40B4-BE49-F238E27FC236}">
                <a16:creationId xmlns:a16="http://schemas.microsoft.com/office/drawing/2014/main" id="{845EA71D-DFB9-4A52-B4E5-E41E330476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Text Placeholder 3">
            <a:extLst>
              <a:ext uri="{FF2B5EF4-FFF2-40B4-BE49-F238E27FC236}">
                <a16:creationId xmlns:a16="http://schemas.microsoft.com/office/drawing/2014/main" id="{28F56449-47A3-47BA-8472-900B212D88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4DBB10-8B18-4CDB-AE67-B20F16E77D10}"/>
              </a:ext>
            </a:extLst>
          </p:cNvPr>
          <p:cNvSpPr>
            <a:spLocks noGrp="1"/>
          </p:cNvSpPr>
          <p:nvPr>
            <p:ph type="dt" sz="half" idx="10"/>
          </p:nvPr>
        </p:nvSpPr>
        <p:spPr/>
        <p:txBody>
          <a:bodyPr/>
          <a:lstStyle/>
          <a:p>
            <a:fld id="{1097B9E6-B9FF-4D21-AC85-BEA9838BF1B1}" type="datetimeFigureOut">
              <a:rPr lang="en-DE" smtClean="0"/>
              <a:t>26/01/2024</a:t>
            </a:fld>
            <a:endParaRPr lang="en-DE"/>
          </a:p>
        </p:txBody>
      </p:sp>
      <p:sp>
        <p:nvSpPr>
          <p:cNvPr id="6" name="Footer Placeholder 5">
            <a:extLst>
              <a:ext uri="{FF2B5EF4-FFF2-40B4-BE49-F238E27FC236}">
                <a16:creationId xmlns:a16="http://schemas.microsoft.com/office/drawing/2014/main" id="{5A0E83A1-150C-4270-83A3-9BCA8AEDC567}"/>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A3E36E87-61B4-40B9-9F3B-4D20E4E39836}"/>
              </a:ext>
            </a:extLst>
          </p:cNvPr>
          <p:cNvSpPr>
            <a:spLocks noGrp="1"/>
          </p:cNvSpPr>
          <p:nvPr>
            <p:ph type="sldNum" sz="quarter" idx="12"/>
          </p:nvPr>
        </p:nvSpPr>
        <p:spPr/>
        <p:txBody>
          <a:bodyPr/>
          <a:lstStyle/>
          <a:p>
            <a:fld id="{308262DD-007E-4C91-90D9-10E3E33E76A9}" type="slidenum">
              <a:rPr lang="en-DE" smtClean="0"/>
              <a:t>‹#›</a:t>
            </a:fld>
            <a:endParaRPr lang="en-DE"/>
          </a:p>
        </p:txBody>
      </p:sp>
    </p:spTree>
    <p:extLst>
      <p:ext uri="{BB962C8B-B14F-4D97-AF65-F5344CB8AC3E}">
        <p14:creationId xmlns:p14="http://schemas.microsoft.com/office/powerpoint/2010/main" val="2389663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D0EAA-6D7A-4B13-B03F-14249E5D66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DE"/>
          </a:p>
        </p:txBody>
      </p:sp>
      <p:sp>
        <p:nvSpPr>
          <p:cNvPr id="3" name="Picture Placeholder 2">
            <a:extLst>
              <a:ext uri="{FF2B5EF4-FFF2-40B4-BE49-F238E27FC236}">
                <a16:creationId xmlns:a16="http://schemas.microsoft.com/office/drawing/2014/main" id="{D3FD0B02-977A-4412-84DA-E519E44A8B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DE"/>
          </a:p>
        </p:txBody>
      </p:sp>
      <p:sp>
        <p:nvSpPr>
          <p:cNvPr id="4" name="Text Placeholder 3">
            <a:extLst>
              <a:ext uri="{FF2B5EF4-FFF2-40B4-BE49-F238E27FC236}">
                <a16:creationId xmlns:a16="http://schemas.microsoft.com/office/drawing/2014/main" id="{EA6E72D0-BA69-4F53-98B8-5F5796E5C2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C44321-50E4-459B-9436-888DBBC16262}"/>
              </a:ext>
            </a:extLst>
          </p:cNvPr>
          <p:cNvSpPr>
            <a:spLocks noGrp="1"/>
          </p:cNvSpPr>
          <p:nvPr>
            <p:ph type="dt" sz="half" idx="10"/>
          </p:nvPr>
        </p:nvSpPr>
        <p:spPr/>
        <p:txBody>
          <a:bodyPr/>
          <a:lstStyle/>
          <a:p>
            <a:fld id="{1097B9E6-B9FF-4D21-AC85-BEA9838BF1B1}" type="datetimeFigureOut">
              <a:rPr lang="en-DE" smtClean="0"/>
              <a:t>26/01/2024</a:t>
            </a:fld>
            <a:endParaRPr lang="en-DE"/>
          </a:p>
        </p:txBody>
      </p:sp>
      <p:sp>
        <p:nvSpPr>
          <p:cNvPr id="6" name="Footer Placeholder 5">
            <a:extLst>
              <a:ext uri="{FF2B5EF4-FFF2-40B4-BE49-F238E27FC236}">
                <a16:creationId xmlns:a16="http://schemas.microsoft.com/office/drawing/2014/main" id="{8B07EB02-F14E-4107-B281-FA6A947C06A1}"/>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D6881B0E-E08C-4259-A566-651C5EA8D8F8}"/>
              </a:ext>
            </a:extLst>
          </p:cNvPr>
          <p:cNvSpPr>
            <a:spLocks noGrp="1"/>
          </p:cNvSpPr>
          <p:nvPr>
            <p:ph type="sldNum" sz="quarter" idx="12"/>
          </p:nvPr>
        </p:nvSpPr>
        <p:spPr/>
        <p:txBody>
          <a:bodyPr/>
          <a:lstStyle/>
          <a:p>
            <a:fld id="{308262DD-007E-4C91-90D9-10E3E33E76A9}" type="slidenum">
              <a:rPr lang="en-DE" smtClean="0"/>
              <a:t>‹#›</a:t>
            </a:fld>
            <a:endParaRPr lang="en-DE"/>
          </a:p>
        </p:txBody>
      </p:sp>
    </p:spTree>
    <p:extLst>
      <p:ext uri="{BB962C8B-B14F-4D97-AF65-F5344CB8AC3E}">
        <p14:creationId xmlns:p14="http://schemas.microsoft.com/office/powerpoint/2010/main" val="170425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A06625-97DE-4526-B8DF-DB8C33E242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DE"/>
          </a:p>
        </p:txBody>
      </p:sp>
      <p:sp>
        <p:nvSpPr>
          <p:cNvPr id="3" name="Text Placeholder 2">
            <a:extLst>
              <a:ext uri="{FF2B5EF4-FFF2-40B4-BE49-F238E27FC236}">
                <a16:creationId xmlns:a16="http://schemas.microsoft.com/office/drawing/2014/main" id="{0776C05E-617F-47EF-A1F2-ACF8F921C9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C2BEC94E-C471-4C7A-8B08-2B290F65AC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97B9E6-B9FF-4D21-AC85-BEA9838BF1B1}" type="datetimeFigureOut">
              <a:rPr lang="en-DE" smtClean="0"/>
              <a:t>26/01/2024</a:t>
            </a:fld>
            <a:endParaRPr lang="en-DE"/>
          </a:p>
        </p:txBody>
      </p:sp>
      <p:sp>
        <p:nvSpPr>
          <p:cNvPr id="5" name="Footer Placeholder 4">
            <a:extLst>
              <a:ext uri="{FF2B5EF4-FFF2-40B4-BE49-F238E27FC236}">
                <a16:creationId xmlns:a16="http://schemas.microsoft.com/office/drawing/2014/main" id="{7F36CD84-F0A4-4869-B2D6-2B5EDA56B6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DE"/>
          </a:p>
        </p:txBody>
      </p:sp>
      <p:sp>
        <p:nvSpPr>
          <p:cNvPr id="6" name="Slide Number Placeholder 5">
            <a:extLst>
              <a:ext uri="{FF2B5EF4-FFF2-40B4-BE49-F238E27FC236}">
                <a16:creationId xmlns:a16="http://schemas.microsoft.com/office/drawing/2014/main" id="{B0D0E38D-97FA-44CB-81DD-619D80B338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8262DD-007E-4C91-90D9-10E3E33E76A9}" type="slidenum">
              <a:rPr lang="en-DE" smtClean="0"/>
              <a:t>‹#›</a:t>
            </a:fld>
            <a:endParaRPr lang="en-DE"/>
          </a:p>
        </p:txBody>
      </p:sp>
    </p:spTree>
    <p:extLst>
      <p:ext uri="{BB962C8B-B14F-4D97-AF65-F5344CB8AC3E}">
        <p14:creationId xmlns:p14="http://schemas.microsoft.com/office/powerpoint/2010/main" val="15719975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0.wmf"/><Relationship Id="rId5" Type="http://schemas.openxmlformats.org/officeDocument/2006/relationships/oleObject" Target="../embeddings/oleObject15.bin"/><Relationship Id="rId4" Type="http://schemas.openxmlformats.org/officeDocument/2006/relationships/image" Target="../media/image9.w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9.w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11.w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12.w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13.w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14.w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16.wmf"/><Relationship Id="rId4" Type="http://schemas.openxmlformats.org/officeDocument/2006/relationships/oleObject" Target="../embeddings/oleObject21.bin"/></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16.wmf"/><Relationship Id="rId4" Type="http://schemas.openxmlformats.org/officeDocument/2006/relationships/oleObject" Target="../embeddings/oleObject22.bin"/></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image" Target="../media/image17.w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21.wmf"/><Relationship Id="rId5" Type="http://schemas.openxmlformats.org/officeDocument/2006/relationships/oleObject" Target="../embeddings/oleObject25.bin"/><Relationship Id="rId4" Type="http://schemas.openxmlformats.org/officeDocument/2006/relationships/image" Target="../media/image20.w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21.wmf"/><Relationship Id="rId5" Type="http://schemas.openxmlformats.org/officeDocument/2006/relationships/oleObject" Target="../embeddings/oleObject27.bin"/><Relationship Id="rId4" Type="http://schemas.openxmlformats.org/officeDocument/2006/relationships/image" Target="../media/image20.w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21.wmf"/><Relationship Id="rId5" Type="http://schemas.openxmlformats.org/officeDocument/2006/relationships/oleObject" Target="../embeddings/oleObject29.bin"/><Relationship Id="rId4" Type="http://schemas.openxmlformats.org/officeDocument/2006/relationships/image" Target="../media/image22.w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21.wmf"/><Relationship Id="rId5" Type="http://schemas.openxmlformats.org/officeDocument/2006/relationships/oleObject" Target="../embeddings/oleObject31.bin"/><Relationship Id="rId4" Type="http://schemas.openxmlformats.org/officeDocument/2006/relationships/image" Target="../media/image22.w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2.xml"/><Relationship Id="rId1" Type="http://schemas.openxmlformats.org/officeDocument/2006/relationships/vmlDrawing" Target="../drawings/vmlDrawing20.vml"/><Relationship Id="rId4" Type="http://schemas.openxmlformats.org/officeDocument/2006/relationships/image" Target="../media/image23.w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2.xml"/><Relationship Id="rId1" Type="http://schemas.openxmlformats.org/officeDocument/2006/relationships/vmlDrawing" Target="../drawings/vmlDrawing21.vml"/><Relationship Id="rId4" Type="http://schemas.openxmlformats.org/officeDocument/2006/relationships/image" Target="../media/image24.w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2.xml"/><Relationship Id="rId1" Type="http://schemas.openxmlformats.org/officeDocument/2006/relationships/vmlDrawing" Target="../drawings/vmlDrawing22.vml"/><Relationship Id="rId4" Type="http://schemas.openxmlformats.org/officeDocument/2006/relationships/image" Target="../media/image24.w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2.xml"/><Relationship Id="rId1" Type="http://schemas.openxmlformats.org/officeDocument/2006/relationships/vmlDrawing" Target="../drawings/vmlDrawing23.vml"/><Relationship Id="rId4" Type="http://schemas.openxmlformats.org/officeDocument/2006/relationships/image" Target="../media/image23.w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2.xml"/><Relationship Id="rId1" Type="http://schemas.openxmlformats.org/officeDocument/2006/relationships/vmlDrawing" Target="../drawings/vmlDrawing24.vml"/><Relationship Id="rId4" Type="http://schemas.openxmlformats.org/officeDocument/2006/relationships/image" Target="../media/image23.wmf"/></Relationships>
</file>

<file path=ppt/slides/_rels/slide4.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wmf"/><Relationship Id="rId5" Type="http://schemas.openxmlformats.org/officeDocument/2006/relationships/oleObject" Target="../embeddings/oleObject2.bin"/><Relationship Id="rId4" Type="http://schemas.openxmlformats.org/officeDocument/2006/relationships/image" Target="../media/image1.wmf"/></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2.xml"/><Relationship Id="rId1" Type="http://schemas.openxmlformats.org/officeDocument/2006/relationships/vmlDrawing" Target="../drawings/vmlDrawing25.vml"/><Relationship Id="rId4" Type="http://schemas.openxmlformats.org/officeDocument/2006/relationships/image" Target="../media/image23.w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2.xml"/><Relationship Id="rId1" Type="http://schemas.openxmlformats.org/officeDocument/2006/relationships/vmlDrawing" Target="../drawings/vmlDrawing26.vml"/><Relationship Id="rId4" Type="http://schemas.openxmlformats.org/officeDocument/2006/relationships/image" Target="../media/image23.w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2.xml"/><Relationship Id="rId1" Type="http://schemas.openxmlformats.org/officeDocument/2006/relationships/vmlDrawing" Target="../drawings/vmlDrawing27.vml"/><Relationship Id="rId4" Type="http://schemas.openxmlformats.org/officeDocument/2006/relationships/image" Target="../media/image23.w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2.xml"/><Relationship Id="rId1" Type="http://schemas.openxmlformats.org/officeDocument/2006/relationships/vmlDrawing" Target="../drawings/vmlDrawing28.vml"/><Relationship Id="rId4" Type="http://schemas.openxmlformats.org/officeDocument/2006/relationships/image" Target="../media/image25.w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2.xml"/><Relationship Id="rId1" Type="http://schemas.openxmlformats.org/officeDocument/2006/relationships/vmlDrawing" Target="../drawings/vmlDrawing29.vml"/><Relationship Id="rId6" Type="http://schemas.openxmlformats.org/officeDocument/2006/relationships/image" Target="../media/image21.wmf"/><Relationship Id="rId5" Type="http://schemas.openxmlformats.org/officeDocument/2006/relationships/oleObject" Target="../embeddings/oleObject42.bin"/><Relationship Id="rId4" Type="http://schemas.openxmlformats.org/officeDocument/2006/relationships/image" Target="../media/image25.w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2.xml"/><Relationship Id="rId1" Type="http://schemas.openxmlformats.org/officeDocument/2006/relationships/vmlDrawing" Target="../drawings/vmlDrawing30.vml"/><Relationship Id="rId6" Type="http://schemas.openxmlformats.org/officeDocument/2006/relationships/image" Target="../media/image21.wmf"/><Relationship Id="rId5" Type="http://schemas.openxmlformats.org/officeDocument/2006/relationships/oleObject" Target="../embeddings/oleObject44.bin"/><Relationship Id="rId4" Type="http://schemas.openxmlformats.org/officeDocument/2006/relationships/image" Target="../media/image26.w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wmf"/><Relationship Id="rId5" Type="http://schemas.openxmlformats.org/officeDocument/2006/relationships/oleObject" Target="../embeddings/oleObject5.bin"/><Relationship Id="rId4" Type="http://schemas.openxmlformats.org/officeDocument/2006/relationships/image" Target="../media/image1.wmf"/></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2.xml"/><Relationship Id="rId1" Type="http://schemas.openxmlformats.org/officeDocument/2006/relationships/vmlDrawing" Target="../drawings/vmlDrawing31.vml"/><Relationship Id="rId4" Type="http://schemas.openxmlformats.org/officeDocument/2006/relationships/image" Target="../media/image27.w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2.xml"/><Relationship Id="rId1" Type="http://schemas.openxmlformats.org/officeDocument/2006/relationships/vmlDrawing" Target="../drawings/vmlDrawing32.vml"/><Relationship Id="rId6" Type="http://schemas.openxmlformats.org/officeDocument/2006/relationships/image" Target="../media/image29.wmf"/><Relationship Id="rId5" Type="http://schemas.openxmlformats.org/officeDocument/2006/relationships/oleObject" Target="../embeddings/oleObject47.bin"/><Relationship Id="rId4" Type="http://schemas.openxmlformats.org/officeDocument/2006/relationships/image" Target="../media/image28.w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2.xml"/><Relationship Id="rId1" Type="http://schemas.openxmlformats.org/officeDocument/2006/relationships/vmlDrawing" Target="../drawings/vmlDrawing33.vml"/><Relationship Id="rId6" Type="http://schemas.openxmlformats.org/officeDocument/2006/relationships/image" Target="../media/image21.wmf"/><Relationship Id="rId5" Type="http://schemas.openxmlformats.org/officeDocument/2006/relationships/oleObject" Target="../embeddings/oleObject49.bin"/><Relationship Id="rId4" Type="http://schemas.openxmlformats.org/officeDocument/2006/relationships/image" Target="../media/image30.wmf"/></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Layout" Target="../slideLayouts/slideLayout2.xml"/><Relationship Id="rId1" Type="http://schemas.openxmlformats.org/officeDocument/2006/relationships/vmlDrawing" Target="../drawings/vmlDrawing34.vml"/><Relationship Id="rId4" Type="http://schemas.openxmlformats.org/officeDocument/2006/relationships/image" Target="../media/image31.w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Layout" Target="../slideLayouts/slideLayout2.xml"/><Relationship Id="rId1" Type="http://schemas.openxmlformats.org/officeDocument/2006/relationships/vmlDrawing" Target="../drawings/vmlDrawing35.vml"/><Relationship Id="rId4" Type="http://schemas.openxmlformats.org/officeDocument/2006/relationships/image" Target="../media/image32.wmf"/></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2.xml"/><Relationship Id="rId1" Type="http://schemas.openxmlformats.org/officeDocument/2006/relationships/vmlDrawing" Target="../drawings/vmlDrawing36.vml"/><Relationship Id="rId4" Type="http://schemas.openxmlformats.org/officeDocument/2006/relationships/image" Target="../media/image33.wmf"/></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Layout" Target="../slideLayouts/slideLayout2.xml"/><Relationship Id="rId1" Type="http://schemas.openxmlformats.org/officeDocument/2006/relationships/vmlDrawing" Target="../drawings/vmlDrawing37.vml"/><Relationship Id="rId4" Type="http://schemas.openxmlformats.org/officeDocument/2006/relationships/image" Target="../media/image34.w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w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Layout" Target="../slideLayouts/slideLayout2.xml"/><Relationship Id="rId1" Type="http://schemas.openxmlformats.org/officeDocument/2006/relationships/vmlDrawing" Target="../drawings/vmlDrawing38.vml"/><Relationship Id="rId6" Type="http://schemas.openxmlformats.org/officeDocument/2006/relationships/image" Target="../media/image21.wmf"/><Relationship Id="rId5" Type="http://schemas.openxmlformats.org/officeDocument/2006/relationships/oleObject" Target="../embeddings/oleObject55.bin"/><Relationship Id="rId4" Type="http://schemas.openxmlformats.org/officeDocument/2006/relationships/image" Target="../media/image35.wmf"/></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Layout" Target="../slideLayouts/slideLayout2.xml"/><Relationship Id="rId1" Type="http://schemas.openxmlformats.org/officeDocument/2006/relationships/vmlDrawing" Target="../drawings/vmlDrawing39.vml"/><Relationship Id="rId6" Type="http://schemas.openxmlformats.org/officeDocument/2006/relationships/image" Target="../media/image21.wmf"/><Relationship Id="rId5" Type="http://schemas.openxmlformats.org/officeDocument/2006/relationships/oleObject" Target="../embeddings/oleObject57.bin"/><Relationship Id="rId4" Type="http://schemas.openxmlformats.org/officeDocument/2006/relationships/image" Target="../media/image36.w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Layout" Target="../slideLayouts/slideLayout2.xml"/><Relationship Id="rId1" Type="http://schemas.openxmlformats.org/officeDocument/2006/relationships/vmlDrawing" Target="../drawings/vmlDrawing40.vml"/><Relationship Id="rId4" Type="http://schemas.openxmlformats.org/officeDocument/2006/relationships/image" Target="../media/image37.wmf"/></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Layout" Target="../slideLayouts/slideLayout2.xml"/><Relationship Id="rId1" Type="http://schemas.openxmlformats.org/officeDocument/2006/relationships/vmlDrawing" Target="../drawings/vmlDrawing41.vml"/><Relationship Id="rId6" Type="http://schemas.openxmlformats.org/officeDocument/2006/relationships/image" Target="../media/image21.wmf"/><Relationship Id="rId5" Type="http://schemas.openxmlformats.org/officeDocument/2006/relationships/oleObject" Target="../embeddings/oleObject60.bin"/><Relationship Id="rId4" Type="http://schemas.openxmlformats.org/officeDocument/2006/relationships/image" Target="../media/image38.wmf"/></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Layout" Target="../slideLayouts/slideLayout2.xml"/><Relationship Id="rId1" Type="http://schemas.openxmlformats.org/officeDocument/2006/relationships/vmlDrawing" Target="../drawings/vmlDrawing42.vml"/><Relationship Id="rId6" Type="http://schemas.openxmlformats.org/officeDocument/2006/relationships/image" Target="../media/image21.wmf"/><Relationship Id="rId5" Type="http://schemas.openxmlformats.org/officeDocument/2006/relationships/oleObject" Target="../embeddings/oleObject62.bin"/><Relationship Id="rId4" Type="http://schemas.openxmlformats.org/officeDocument/2006/relationships/image" Target="../media/image39.wmf"/></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Layout" Target="../slideLayouts/slideLayout2.xml"/><Relationship Id="rId1" Type="http://schemas.openxmlformats.org/officeDocument/2006/relationships/vmlDrawing" Target="../drawings/vmlDrawing43.vml"/><Relationship Id="rId4" Type="http://schemas.openxmlformats.org/officeDocument/2006/relationships/image" Target="../media/image40.wmf"/></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Layout" Target="../slideLayouts/slideLayout2.xml"/><Relationship Id="rId1" Type="http://schemas.openxmlformats.org/officeDocument/2006/relationships/vmlDrawing" Target="../drawings/vmlDrawing44.vml"/><Relationship Id="rId6" Type="http://schemas.openxmlformats.org/officeDocument/2006/relationships/image" Target="../media/image21.wmf"/><Relationship Id="rId5" Type="http://schemas.openxmlformats.org/officeDocument/2006/relationships/oleObject" Target="../embeddings/oleObject65.bin"/><Relationship Id="rId4" Type="http://schemas.openxmlformats.org/officeDocument/2006/relationships/image" Target="../media/image41.wmf"/></Relationships>
</file>

<file path=ppt/slides/_rels/slide69.xml.rels><?xml version="1.0" encoding="UTF-8" standalone="yes"?>
<Relationships xmlns="http://schemas.openxmlformats.org/package/2006/relationships"><Relationship Id="rId8" Type="http://schemas.openxmlformats.org/officeDocument/2006/relationships/image" Target="../media/image42.wmf"/><Relationship Id="rId3" Type="http://schemas.openxmlformats.org/officeDocument/2006/relationships/oleObject" Target="../embeddings/oleObject66.bin"/><Relationship Id="rId7" Type="http://schemas.openxmlformats.org/officeDocument/2006/relationships/oleObject" Target="../embeddings/oleObject68.bin"/><Relationship Id="rId2" Type="http://schemas.openxmlformats.org/officeDocument/2006/relationships/slideLayout" Target="../slideLayouts/slideLayout2.xml"/><Relationship Id="rId1" Type="http://schemas.openxmlformats.org/officeDocument/2006/relationships/vmlDrawing" Target="../drawings/vmlDrawing45.vml"/><Relationship Id="rId6" Type="http://schemas.openxmlformats.org/officeDocument/2006/relationships/image" Target="../media/image21.wmf"/><Relationship Id="rId5" Type="http://schemas.openxmlformats.org/officeDocument/2006/relationships/oleObject" Target="../embeddings/oleObject67.bin"/><Relationship Id="rId4" Type="http://schemas.openxmlformats.org/officeDocument/2006/relationships/image" Target="../media/image39.w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5.wmf"/><Relationship Id="rId5" Type="http://schemas.openxmlformats.org/officeDocument/2006/relationships/oleObject" Target="../embeddings/oleObject9.bin"/><Relationship Id="rId4" Type="http://schemas.openxmlformats.org/officeDocument/2006/relationships/image" Target="../media/image4.wmf"/></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Layout" Target="../slideLayouts/slideLayout2.xml"/><Relationship Id="rId1" Type="http://schemas.openxmlformats.org/officeDocument/2006/relationships/vmlDrawing" Target="../drawings/vmlDrawing46.vml"/><Relationship Id="rId4" Type="http://schemas.openxmlformats.org/officeDocument/2006/relationships/image" Target="../media/image43.w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Layout" Target="../slideLayouts/slideLayout2.xml"/><Relationship Id="rId1" Type="http://schemas.openxmlformats.org/officeDocument/2006/relationships/vmlDrawing" Target="../drawings/vmlDrawing47.vml"/><Relationship Id="rId6" Type="http://schemas.openxmlformats.org/officeDocument/2006/relationships/image" Target="../media/image45.wmf"/><Relationship Id="rId5" Type="http://schemas.openxmlformats.org/officeDocument/2006/relationships/oleObject" Target="../embeddings/oleObject71.bin"/><Relationship Id="rId4" Type="http://schemas.openxmlformats.org/officeDocument/2006/relationships/image" Target="../media/image44.w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Layout" Target="../slideLayouts/slideLayout2.xml"/><Relationship Id="rId1" Type="http://schemas.openxmlformats.org/officeDocument/2006/relationships/vmlDrawing" Target="../drawings/vmlDrawing48.vml"/><Relationship Id="rId4" Type="http://schemas.openxmlformats.org/officeDocument/2006/relationships/image" Target="../media/image46.wmf"/></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Layout" Target="../slideLayouts/slideLayout2.xml"/><Relationship Id="rId1" Type="http://schemas.openxmlformats.org/officeDocument/2006/relationships/vmlDrawing" Target="../drawings/vmlDrawing49.vml"/><Relationship Id="rId4" Type="http://schemas.openxmlformats.org/officeDocument/2006/relationships/image" Target="../media/image47.wmf"/></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Layout" Target="../slideLayouts/slideLayout2.xml"/><Relationship Id="rId1" Type="http://schemas.openxmlformats.org/officeDocument/2006/relationships/vmlDrawing" Target="../drawings/vmlDrawing50.vml"/><Relationship Id="rId4" Type="http://schemas.openxmlformats.org/officeDocument/2006/relationships/image" Target="../media/image48.wmf"/></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Layout" Target="../slideLayouts/slideLayout2.xml"/><Relationship Id="rId1" Type="http://schemas.openxmlformats.org/officeDocument/2006/relationships/vmlDrawing" Target="../drawings/vmlDrawing51.vml"/><Relationship Id="rId4" Type="http://schemas.openxmlformats.org/officeDocument/2006/relationships/image" Target="../media/image49.wmf"/></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Layout" Target="../slideLayouts/slideLayout2.xml"/><Relationship Id="rId1" Type="http://schemas.openxmlformats.org/officeDocument/2006/relationships/vmlDrawing" Target="../drawings/vmlDrawing52.vml"/><Relationship Id="rId4" Type="http://schemas.openxmlformats.org/officeDocument/2006/relationships/image" Target="../media/image50.wmf"/></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Layout" Target="../slideLayouts/slideLayout2.xml"/><Relationship Id="rId1" Type="http://schemas.openxmlformats.org/officeDocument/2006/relationships/vmlDrawing" Target="../drawings/vmlDrawing53.vml"/><Relationship Id="rId4" Type="http://schemas.openxmlformats.org/officeDocument/2006/relationships/image" Target="../media/image51.w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6.wmf"/><Relationship Id="rId5" Type="http://schemas.openxmlformats.org/officeDocument/2006/relationships/oleObject" Target="../embeddings/oleObject11.bin"/><Relationship Id="rId4" Type="http://schemas.openxmlformats.org/officeDocument/2006/relationships/image" Target="../media/image1.wmf"/></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slideLayout" Target="../slideLayouts/slideLayout2.xml"/><Relationship Id="rId1" Type="http://schemas.openxmlformats.org/officeDocument/2006/relationships/vmlDrawing" Target="../drawings/vmlDrawing54.vml"/><Relationship Id="rId4" Type="http://schemas.openxmlformats.org/officeDocument/2006/relationships/image" Target="../media/image52.wmf"/></Relationships>
</file>

<file path=ppt/slides/_rels/slide81.xml.rels><?xml version="1.0" encoding="UTF-8" standalone="yes"?>
<Relationships xmlns="http://schemas.openxmlformats.org/package/2006/relationships"><Relationship Id="rId3" Type="http://schemas.openxmlformats.org/officeDocument/2006/relationships/hyperlink" Target="https://substack.com/@covdata" TargetMode="External"/><Relationship Id="rId2" Type="http://schemas.openxmlformats.org/officeDocument/2006/relationships/hyperlink" Target="mailto:me@pervaers.com" TargetMode="External"/><Relationship Id="rId1" Type="http://schemas.openxmlformats.org/officeDocument/2006/relationships/slideLayout" Target="../slideLayouts/slideLayout2.xml"/><Relationship Id="rId5" Type="http://schemas.openxmlformats.org/officeDocument/2006/relationships/hyperlink" Target="https://perv/" TargetMode="External"/><Relationship Id="rId4" Type="http://schemas.openxmlformats.org/officeDocument/2006/relationships/hyperlink" Target="https://pervaers.com/"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substack.com/@covdata" TargetMode="External"/><Relationship Id="rId2" Type="http://schemas.openxmlformats.org/officeDocument/2006/relationships/hyperlink" Target="mailto:me@pervaers.com" TargetMode="External"/><Relationship Id="rId1" Type="http://schemas.openxmlformats.org/officeDocument/2006/relationships/slideLayout" Target="../slideLayouts/slideLayout2.xml"/><Relationship Id="rId5" Type="http://schemas.openxmlformats.org/officeDocument/2006/relationships/hyperlink" Target="https://perv/" TargetMode="External"/><Relationship Id="rId4" Type="http://schemas.openxmlformats.org/officeDocument/2006/relationships/hyperlink" Target="https://pervaers.com/"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substack.com/@covdata" TargetMode="External"/><Relationship Id="rId2" Type="http://schemas.openxmlformats.org/officeDocument/2006/relationships/hyperlink" Target="mailto:me@pervaers.com" TargetMode="External"/><Relationship Id="rId1" Type="http://schemas.openxmlformats.org/officeDocument/2006/relationships/slideLayout" Target="../slideLayouts/slideLayout2.xml"/><Relationship Id="rId5" Type="http://schemas.openxmlformats.org/officeDocument/2006/relationships/hyperlink" Target="https://perv/" TargetMode="External"/><Relationship Id="rId4" Type="http://schemas.openxmlformats.org/officeDocument/2006/relationships/hyperlink" Target="https://pervaers.com/" TargetMode="Externa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8.wmf"/><Relationship Id="rId5" Type="http://schemas.openxmlformats.org/officeDocument/2006/relationships/oleObject" Target="../embeddings/oleObject13.bin"/><Relationship Id="rId4" Type="http://schemas.openxmlformats.org/officeDocument/2006/relationships/image" Target="../media/image7.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71529-F098-4B30-B8CF-D6A34537F046}"/>
              </a:ext>
            </a:extLst>
          </p:cNvPr>
          <p:cNvSpPr>
            <a:spLocks noGrp="1"/>
          </p:cNvSpPr>
          <p:nvPr>
            <p:ph type="ctrTitle"/>
          </p:nvPr>
        </p:nvSpPr>
        <p:spPr>
          <a:xfrm>
            <a:off x="-1" y="723899"/>
            <a:ext cx="12111789" cy="4314825"/>
          </a:xfrm>
        </p:spPr>
        <p:txBody>
          <a:bodyPr>
            <a:noAutofit/>
          </a:bodyPr>
          <a:lstStyle/>
          <a:p>
            <a:br>
              <a:rPr lang="en-US" sz="8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8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8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1000" b="1" dirty="0">
                <a:latin typeface="Liberation Sans" panose="020B0604020202020204" pitchFamily="34" charset="0"/>
                <a:ea typeface="Liberation Sans" panose="020B0604020202020204" pitchFamily="34" charset="0"/>
                <a:cs typeface="Liberation Sans" panose="020B0604020202020204" pitchFamily="34" charset="0"/>
              </a:rPr>
            </a:br>
            <a:r>
              <a:rPr lang="en-US" sz="10000" b="1" dirty="0">
                <a:latin typeface="Liberation Sans" panose="020B0604020202020204" pitchFamily="34" charset="0"/>
                <a:ea typeface="Liberation Sans" panose="020B0604020202020204" pitchFamily="34" charset="0"/>
                <a:cs typeface="Liberation Sans" panose="020B0604020202020204" pitchFamily="34" charset="0"/>
              </a:rPr>
              <a:t>VAED</a:t>
            </a:r>
            <a:r>
              <a:rPr lang="en-US" sz="8800" b="1" dirty="0">
                <a:latin typeface="Liberation Sans" panose="020B0604020202020204" pitchFamily="34" charset="0"/>
                <a:ea typeface="Liberation Sans" panose="020B0604020202020204" pitchFamily="34" charset="0"/>
                <a:cs typeface="Liberation Sans" panose="020B0604020202020204" pitchFamily="34" charset="0"/>
              </a:rPr>
              <a:t> </a:t>
            </a:r>
            <a:br>
              <a:rPr lang="en-US" sz="8800" b="1" dirty="0">
                <a:latin typeface="Liberation Sans" panose="020B0604020202020204" pitchFamily="34" charset="0"/>
                <a:ea typeface="Liberation Sans" panose="020B0604020202020204" pitchFamily="34" charset="0"/>
                <a:cs typeface="Liberation Sans" panose="020B0604020202020204" pitchFamily="34" charset="0"/>
              </a:rPr>
            </a:br>
            <a:r>
              <a:rPr lang="en-US" sz="10000" b="1" dirty="0">
                <a:latin typeface="Liberation Sans" panose="020B0604020202020204" pitchFamily="34" charset="0"/>
                <a:ea typeface="Liberation Sans" panose="020B0604020202020204" pitchFamily="34" charset="0"/>
                <a:cs typeface="Liberation Sans" panose="020B0604020202020204" pitchFamily="34" charset="0"/>
              </a:rPr>
              <a:t>in the</a:t>
            </a:r>
            <a:br>
              <a:rPr lang="en-US" sz="8800" b="1" dirty="0">
                <a:latin typeface="Liberation Sans" panose="020B0604020202020204" pitchFamily="34" charset="0"/>
                <a:ea typeface="Liberation Sans" panose="020B0604020202020204" pitchFamily="34" charset="0"/>
                <a:cs typeface="Liberation Sans" panose="020B0604020202020204" pitchFamily="34" charset="0"/>
              </a:rPr>
            </a:br>
            <a:r>
              <a:rPr lang="en-US" sz="12600" b="1" dirty="0">
                <a:latin typeface="Liberation Sans" panose="020B0604020202020204" pitchFamily="34" charset="0"/>
                <a:ea typeface="Liberation Sans" panose="020B0604020202020204" pitchFamily="34" charset="0"/>
                <a:cs typeface="Liberation Sans" panose="020B0604020202020204" pitchFamily="34" charset="0"/>
              </a:rPr>
              <a:t>USA</a:t>
            </a:r>
            <a:endParaRPr lang="en-DE" sz="12600" b="1" dirty="0">
              <a:latin typeface="Liberation Sans" panose="020B0604020202020204" pitchFamily="34" charset="0"/>
              <a:ea typeface="Liberation Sans" panose="020B0604020202020204" pitchFamily="34" charset="0"/>
              <a:cs typeface="Liberation Sans" panose="020B0604020202020204" pitchFamily="34" charset="0"/>
            </a:endParaRPr>
          </a:p>
        </p:txBody>
      </p:sp>
      <p:sp>
        <p:nvSpPr>
          <p:cNvPr id="3" name="Subtitle 2">
            <a:extLst>
              <a:ext uri="{FF2B5EF4-FFF2-40B4-BE49-F238E27FC236}">
                <a16:creationId xmlns:a16="http://schemas.microsoft.com/office/drawing/2014/main" id="{9C92A812-395D-49B2-B60B-193A14FAFD2D}"/>
              </a:ext>
            </a:extLst>
          </p:cNvPr>
          <p:cNvSpPr>
            <a:spLocks noGrp="1"/>
          </p:cNvSpPr>
          <p:nvPr>
            <p:ph type="subTitle" idx="1"/>
          </p:nvPr>
        </p:nvSpPr>
        <p:spPr>
          <a:xfrm>
            <a:off x="-1" y="3983038"/>
            <a:ext cx="12192001" cy="3255962"/>
          </a:xfrm>
        </p:spPr>
        <p:txBody>
          <a:bodyPr>
            <a:normAutofit/>
          </a:bodyPr>
          <a:lstStyle/>
          <a:p>
            <a:endParaRPr lang="en-US" sz="4500" b="1" dirty="0">
              <a:latin typeface="Liberation Sans" panose="020B0604020202020204" pitchFamily="34" charset="0"/>
              <a:ea typeface="Liberation Sans" panose="020B0604020202020204" pitchFamily="34" charset="0"/>
              <a:cs typeface="Liberation Sans" panose="020B0604020202020204" pitchFamily="34" charset="0"/>
            </a:endParaRPr>
          </a:p>
          <a:p>
            <a:endParaRPr lang="en-US" sz="4500" b="1" dirty="0">
              <a:latin typeface="Liberation Sans" panose="020B0604020202020204" pitchFamily="34" charset="0"/>
              <a:ea typeface="Liberation Sans" panose="020B0604020202020204" pitchFamily="34" charset="0"/>
              <a:cs typeface="Liberation Sans" panose="020B0604020202020204" pitchFamily="34" charset="0"/>
            </a:endParaRPr>
          </a:p>
          <a:p>
            <a:r>
              <a:rPr lang="en-US" sz="4500" b="1" dirty="0">
                <a:latin typeface="Liberation Sans" panose="020B0604020202020204" pitchFamily="34" charset="0"/>
                <a:ea typeface="Liberation Sans" panose="020B0604020202020204" pitchFamily="34" charset="0"/>
                <a:cs typeface="Liberation Sans" panose="020B0604020202020204" pitchFamily="34" charset="0"/>
              </a:rPr>
              <a:t>Q3/2021: A Mass Vaccine Casualty Event?</a:t>
            </a:r>
          </a:p>
        </p:txBody>
      </p:sp>
      <p:sp>
        <p:nvSpPr>
          <p:cNvPr id="4" name="TextBox 3">
            <a:extLst>
              <a:ext uri="{FF2B5EF4-FFF2-40B4-BE49-F238E27FC236}">
                <a16:creationId xmlns:a16="http://schemas.microsoft.com/office/drawing/2014/main" id="{B12EDF67-C593-4C26-ADD4-AB3F3ACCEE09}"/>
              </a:ext>
            </a:extLst>
          </p:cNvPr>
          <p:cNvSpPr txBox="1"/>
          <p:nvPr/>
        </p:nvSpPr>
        <p:spPr>
          <a:xfrm>
            <a:off x="9717258" y="0"/>
            <a:ext cx="2398542" cy="477054"/>
          </a:xfrm>
          <a:prstGeom prst="rect">
            <a:avLst/>
          </a:prstGeom>
          <a:noFill/>
        </p:spPr>
        <p:txBody>
          <a:bodyPr wrap="none" rtlCol="0">
            <a:spAutoFit/>
          </a:bodyPr>
          <a:lstStyle/>
          <a:p>
            <a:pPr algn="r"/>
            <a:r>
              <a:rPr lang="en-US" sz="2500" i="1" dirty="0">
                <a:solidFill>
                  <a:schemeClr val="tx1">
                    <a:lumMod val="65000"/>
                    <a:lumOff val="35000"/>
                  </a:schemeClr>
                </a:solidFill>
              </a:rPr>
              <a:t>January 12, 2024</a:t>
            </a:r>
            <a:endParaRPr lang="en-DE" sz="2500" i="1" dirty="0">
              <a:solidFill>
                <a:schemeClr val="tx1">
                  <a:lumMod val="65000"/>
                  <a:lumOff val="35000"/>
                </a:schemeClr>
              </a:solidFill>
            </a:endParaRPr>
          </a:p>
        </p:txBody>
      </p:sp>
      <p:sp>
        <p:nvSpPr>
          <p:cNvPr id="5" name="TextBox 4">
            <a:extLst>
              <a:ext uri="{FF2B5EF4-FFF2-40B4-BE49-F238E27FC236}">
                <a16:creationId xmlns:a16="http://schemas.microsoft.com/office/drawing/2014/main" id="{C628A480-22C6-479D-BAFB-083483B09603}"/>
              </a:ext>
            </a:extLst>
          </p:cNvPr>
          <p:cNvSpPr txBox="1"/>
          <p:nvPr/>
        </p:nvSpPr>
        <p:spPr>
          <a:xfrm>
            <a:off x="57149" y="23579"/>
            <a:ext cx="3486404" cy="1631216"/>
          </a:xfrm>
          <a:prstGeom prst="rect">
            <a:avLst/>
          </a:prstGeom>
          <a:noFill/>
        </p:spPr>
        <p:txBody>
          <a:bodyPr wrap="none" rtlCol="0">
            <a:spAutoFit/>
          </a:bodyPr>
          <a:lstStyle/>
          <a:p>
            <a:r>
              <a:rPr lang="en-US" sz="2500" i="1" dirty="0">
                <a:solidFill>
                  <a:schemeClr val="tx1">
                    <a:lumMod val="65000"/>
                    <a:lumOff val="35000"/>
                  </a:schemeClr>
                </a:solidFill>
              </a:rPr>
              <a:t>Author: Fabian Spieker</a:t>
            </a:r>
          </a:p>
          <a:p>
            <a:r>
              <a:rPr lang="en-US" sz="2500" i="1" dirty="0">
                <a:solidFill>
                  <a:schemeClr val="tx1">
                    <a:lumMod val="65000"/>
                    <a:lumOff val="35000"/>
                  </a:schemeClr>
                </a:solidFill>
              </a:rPr>
              <a:t>me@pervaers.com</a:t>
            </a:r>
          </a:p>
          <a:p>
            <a:r>
              <a:rPr lang="en-US" sz="2500" i="1" dirty="0">
                <a:solidFill>
                  <a:schemeClr val="tx1">
                    <a:lumMod val="65000"/>
                    <a:lumOff val="35000"/>
                  </a:schemeClr>
                </a:solidFill>
              </a:rPr>
              <a:t>substack.com/@covdata</a:t>
            </a:r>
          </a:p>
          <a:p>
            <a:endParaRPr lang="en-DE" sz="2500" i="1" dirty="0">
              <a:solidFill>
                <a:schemeClr val="tx1">
                  <a:lumMod val="65000"/>
                  <a:lumOff val="35000"/>
                </a:schemeClr>
              </a:solidFill>
            </a:endParaRPr>
          </a:p>
        </p:txBody>
      </p:sp>
    </p:spTree>
    <p:extLst>
      <p:ext uri="{BB962C8B-B14F-4D97-AF65-F5344CB8AC3E}">
        <p14:creationId xmlns:p14="http://schemas.microsoft.com/office/powerpoint/2010/main" val="3014829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448011-268E-461F-950A-31D90905BD94}"/>
              </a:ext>
            </a:extLst>
          </p:cNvPr>
          <p:cNvSpPr>
            <a:spLocks noGrp="1"/>
          </p:cNvSpPr>
          <p:nvPr>
            <p:ph idx="1"/>
          </p:nvPr>
        </p:nvSpPr>
        <p:spPr>
          <a:xfrm>
            <a:off x="114299" y="266700"/>
            <a:ext cx="11953875" cy="6591300"/>
          </a:xfrm>
        </p:spPr>
        <p:txBody>
          <a:bodyPr>
            <a:normAutofit fontScale="92500" lnSpcReduction="20000"/>
          </a:bodyPr>
          <a:lstStyle/>
          <a:p>
            <a:pPr marL="0" indent="0" algn="ctr">
              <a:buNone/>
            </a:pPr>
            <a:r>
              <a:rPr lang="en-GB" sz="5000" b="1" u="sng" dirty="0"/>
              <a:t>Maternal Deaths in  the USA</a:t>
            </a:r>
          </a:p>
          <a:p>
            <a:endParaRPr lang="en-GB" sz="3500" dirty="0"/>
          </a:p>
          <a:p>
            <a:r>
              <a:rPr lang="en-GB" sz="3500" dirty="0"/>
              <a:t>Surplus in maternal mortality largely attributed to COVID-19 </a:t>
            </a:r>
          </a:p>
          <a:p>
            <a:endParaRPr lang="en-GB" sz="3500" dirty="0"/>
          </a:p>
          <a:p>
            <a:r>
              <a:rPr lang="en-GB" sz="3500" dirty="0"/>
              <a:t>No vaccination data available for pregnant women</a:t>
            </a:r>
          </a:p>
          <a:p>
            <a:endParaRPr lang="en-GB" sz="3500" dirty="0"/>
          </a:p>
          <a:p>
            <a:r>
              <a:rPr lang="en-GB" sz="3500" dirty="0"/>
              <a:t>Maternal COVID mortality manifested during times when pregnant women presumably received a lot of first doses.</a:t>
            </a:r>
          </a:p>
          <a:p>
            <a:endParaRPr lang="en-GB" sz="3500" dirty="0"/>
          </a:p>
          <a:p>
            <a:r>
              <a:rPr lang="en-GB" sz="3500" dirty="0"/>
              <a:t>Are first doses increasing the risk of dying a COVID death in a time-dependent manner?</a:t>
            </a:r>
          </a:p>
          <a:p>
            <a:endParaRPr lang="en-GB" sz="3500" dirty="0"/>
          </a:p>
          <a:p>
            <a:r>
              <a:rPr lang="en-GB" sz="3500" u="sng" dirty="0"/>
              <a:t>Can such an effect be observed in the general population?</a:t>
            </a:r>
          </a:p>
        </p:txBody>
      </p:sp>
    </p:spTree>
    <p:extLst>
      <p:ext uri="{BB962C8B-B14F-4D97-AF65-F5344CB8AC3E}">
        <p14:creationId xmlns:p14="http://schemas.microsoft.com/office/powerpoint/2010/main" val="2107648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71529-F098-4B30-B8CF-D6A34537F046}"/>
              </a:ext>
            </a:extLst>
          </p:cNvPr>
          <p:cNvSpPr>
            <a:spLocks noGrp="1"/>
          </p:cNvSpPr>
          <p:nvPr>
            <p:ph type="ctrTitle"/>
          </p:nvPr>
        </p:nvSpPr>
        <p:spPr>
          <a:xfrm>
            <a:off x="40105" y="477054"/>
            <a:ext cx="12111789" cy="5285169"/>
          </a:xfrm>
        </p:spPr>
        <p:txBody>
          <a:bodyPr anchor="b">
            <a:noAutofit/>
          </a:bodyPr>
          <a:lstStyle/>
          <a:p>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r>
              <a:rPr lang="en-US" sz="9000" b="1" dirty="0">
                <a:latin typeface="Liberation Sans" panose="020B0604020202020204" pitchFamily="34" charset="0"/>
                <a:ea typeface="Liberation Sans" panose="020B0604020202020204" pitchFamily="34" charset="0"/>
                <a:cs typeface="Liberation Sans" panose="020B0604020202020204" pitchFamily="34" charset="0"/>
              </a:rPr>
              <a:t>II. COVID-19 </a:t>
            </a: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r>
              <a:rPr lang="en-US" sz="9000" b="1" dirty="0">
                <a:latin typeface="Liberation Sans" panose="020B0604020202020204" pitchFamily="34" charset="0"/>
                <a:ea typeface="Liberation Sans" panose="020B0604020202020204" pitchFamily="34" charset="0"/>
                <a:cs typeface="Liberation Sans" panose="020B0604020202020204" pitchFamily="34" charset="0"/>
              </a:rPr>
              <a:t>Mortality Trends</a:t>
            </a: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endParaRPr lang="en-DE" sz="9000" b="1" dirty="0">
              <a:latin typeface="Liberation Sans" panose="020B0604020202020204" pitchFamily="34" charset="0"/>
              <a:ea typeface="Liberation Sans" panose="020B0604020202020204" pitchFamily="34" charset="0"/>
              <a:cs typeface="Liberation Sans" panose="020B0604020202020204" pitchFamily="34" charset="0"/>
            </a:endParaRPr>
          </a:p>
        </p:txBody>
      </p:sp>
      <p:sp>
        <p:nvSpPr>
          <p:cNvPr id="4" name="TextBox 3">
            <a:extLst>
              <a:ext uri="{FF2B5EF4-FFF2-40B4-BE49-F238E27FC236}">
                <a16:creationId xmlns:a16="http://schemas.microsoft.com/office/drawing/2014/main" id="{B12EDF67-C593-4C26-ADD4-AB3F3ACCEE09}"/>
              </a:ext>
            </a:extLst>
          </p:cNvPr>
          <p:cNvSpPr txBox="1"/>
          <p:nvPr/>
        </p:nvSpPr>
        <p:spPr>
          <a:xfrm>
            <a:off x="9717258" y="0"/>
            <a:ext cx="2398542" cy="477054"/>
          </a:xfrm>
          <a:prstGeom prst="rect">
            <a:avLst/>
          </a:prstGeom>
          <a:noFill/>
        </p:spPr>
        <p:txBody>
          <a:bodyPr wrap="none" rtlCol="0">
            <a:spAutoFit/>
          </a:bodyPr>
          <a:lstStyle/>
          <a:p>
            <a:pPr algn="r"/>
            <a:r>
              <a:rPr lang="en-US" sz="2500" i="1" dirty="0">
                <a:solidFill>
                  <a:schemeClr val="tx1">
                    <a:lumMod val="65000"/>
                    <a:lumOff val="35000"/>
                  </a:schemeClr>
                </a:solidFill>
              </a:rPr>
              <a:t>January 12, 2024</a:t>
            </a:r>
            <a:endParaRPr lang="en-DE" sz="2500" i="1" dirty="0">
              <a:solidFill>
                <a:schemeClr val="tx1">
                  <a:lumMod val="65000"/>
                  <a:lumOff val="35000"/>
                </a:schemeClr>
              </a:solidFill>
            </a:endParaRPr>
          </a:p>
        </p:txBody>
      </p:sp>
      <p:sp>
        <p:nvSpPr>
          <p:cNvPr id="5" name="TextBox 4">
            <a:extLst>
              <a:ext uri="{FF2B5EF4-FFF2-40B4-BE49-F238E27FC236}">
                <a16:creationId xmlns:a16="http://schemas.microsoft.com/office/drawing/2014/main" id="{C628A480-22C6-479D-BAFB-083483B09603}"/>
              </a:ext>
            </a:extLst>
          </p:cNvPr>
          <p:cNvSpPr txBox="1"/>
          <p:nvPr/>
        </p:nvSpPr>
        <p:spPr>
          <a:xfrm>
            <a:off x="57149" y="23579"/>
            <a:ext cx="3486404" cy="1631216"/>
          </a:xfrm>
          <a:prstGeom prst="rect">
            <a:avLst/>
          </a:prstGeom>
          <a:noFill/>
        </p:spPr>
        <p:txBody>
          <a:bodyPr wrap="none" rtlCol="0">
            <a:spAutoFit/>
          </a:bodyPr>
          <a:lstStyle/>
          <a:p>
            <a:r>
              <a:rPr lang="en-US" sz="2500" i="1" dirty="0">
                <a:solidFill>
                  <a:schemeClr val="tx1">
                    <a:lumMod val="65000"/>
                    <a:lumOff val="35000"/>
                  </a:schemeClr>
                </a:solidFill>
              </a:rPr>
              <a:t>Author: Fabian Spieker</a:t>
            </a:r>
          </a:p>
          <a:p>
            <a:r>
              <a:rPr lang="en-US" sz="2500" i="1" dirty="0">
                <a:solidFill>
                  <a:schemeClr val="tx1">
                    <a:lumMod val="65000"/>
                    <a:lumOff val="35000"/>
                  </a:schemeClr>
                </a:solidFill>
              </a:rPr>
              <a:t>me@pervaers.com</a:t>
            </a:r>
          </a:p>
          <a:p>
            <a:r>
              <a:rPr lang="en-US" sz="2500" i="1" dirty="0">
                <a:solidFill>
                  <a:schemeClr val="tx1">
                    <a:lumMod val="65000"/>
                    <a:lumOff val="35000"/>
                  </a:schemeClr>
                </a:solidFill>
              </a:rPr>
              <a:t>substack.com/@covdata</a:t>
            </a:r>
          </a:p>
          <a:p>
            <a:endParaRPr lang="en-DE" sz="2500" i="1" dirty="0">
              <a:solidFill>
                <a:schemeClr val="tx1">
                  <a:lumMod val="65000"/>
                  <a:lumOff val="35000"/>
                </a:schemeClr>
              </a:solidFill>
            </a:endParaRPr>
          </a:p>
        </p:txBody>
      </p:sp>
    </p:spTree>
    <p:extLst>
      <p:ext uri="{BB962C8B-B14F-4D97-AF65-F5344CB8AC3E}">
        <p14:creationId xmlns:p14="http://schemas.microsoft.com/office/powerpoint/2010/main" val="1776198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181CE27-3BF2-49F5-A45B-DCE47ECCC949}"/>
              </a:ext>
            </a:extLst>
          </p:cNvPr>
          <p:cNvSpPr txBox="1"/>
          <p:nvPr/>
        </p:nvSpPr>
        <p:spPr>
          <a:xfrm>
            <a:off x="2223225" y="3055430"/>
            <a:ext cx="2265877" cy="369332"/>
          </a:xfrm>
          <a:prstGeom prst="rect">
            <a:avLst/>
          </a:prstGeom>
          <a:noFill/>
        </p:spPr>
        <p:txBody>
          <a:bodyPr wrap="none" rtlCol="0">
            <a:spAutoFit/>
          </a:bodyPr>
          <a:lstStyle/>
          <a:p>
            <a:r>
              <a:rPr lang="en-US" i="1" dirty="0"/>
              <a:t>Source: CDC WONDER</a:t>
            </a:r>
            <a:endParaRPr lang="en-DE" i="1" dirty="0"/>
          </a:p>
        </p:txBody>
      </p:sp>
      <p:graphicFrame>
        <p:nvGraphicFramePr>
          <p:cNvPr id="2" name="Object 1">
            <a:extLst>
              <a:ext uri="{FF2B5EF4-FFF2-40B4-BE49-F238E27FC236}">
                <a16:creationId xmlns:a16="http://schemas.microsoft.com/office/drawing/2014/main" id="{5413AE7E-C83B-4833-A4FD-B691F2054785}"/>
              </a:ext>
            </a:extLst>
          </p:cNvPr>
          <p:cNvGraphicFramePr>
            <a:graphicFrameLocks noChangeAspect="1"/>
          </p:cNvGraphicFramePr>
          <p:nvPr>
            <p:extLst>
              <p:ext uri="{D42A27DB-BD31-4B8C-83A1-F6EECF244321}">
                <p14:modId xmlns:p14="http://schemas.microsoft.com/office/powerpoint/2010/main" val="1738238513"/>
              </p:ext>
            </p:extLst>
          </p:nvPr>
        </p:nvGraphicFramePr>
        <p:xfrm>
          <a:off x="820622" y="885825"/>
          <a:ext cx="10392363" cy="5906597"/>
        </p:xfrm>
        <a:graphic>
          <a:graphicData uri="http://schemas.openxmlformats.org/presentationml/2006/ole">
            <mc:AlternateContent xmlns:mc="http://schemas.openxmlformats.org/markup-compatibility/2006">
              <mc:Choice xmlns:v="urn:schemas-microsoft-com:vml" Requires="v">
                <p:oleObj spid="_x0000_s58401" name="Image" r:id="rId3" imgW="26742600" imgH="15199920" progId="Photoshop.Image.24">
                  <p:embed/>
                </p:oleObj>
              </mc:Choice>
              <mc:Fallback>
                <p:oleObj name="Image" r:id="rId3" imgW="26742600" imgH="15199920" progId="Photoshop.Image.24">
                  <p:embed/>
                  <p:pic>
                    <p:nvPicPr>
                      <p:cNvPr id="2" name="Object 1">
                        <a:extLst>
                          <a:ext uri="{FF2B5EF4-FFF2-40B4-BE49-F238E27FC236}">
                            <a16:creationId xmlns:a16="http://schemas.microsoft.com/office/drawing/2014/main" id="{5413AE7E-C83B-4833-A4FD-B691F2054785}"/>
                          </a:ext>
                        </a:extLst>
                      </p:cNvPr>
                      <p:cNvPicPr/>
                      <p:nvPr/>
                    </p:nvPicPr>
                    <p:blipFill>
                      <a:blip r:embed="rId4"/>
                      <a:stretch>
                        <a:fillRect/>
                      </a:stretch>
                    </p:blipFill>
                    <p:spPr>
                      <a:xfrm>
                        <a:off x="820622" y="885825"/>
                        <a:ext cx="10392363" cy="5906597"/>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C7CC3D69-07CF-497F-B9F8-689502BDC744}"/>
              </a:ext>
            </a:extLst>
          </p:cNvPr>
          <p:cNvSpPr txBox="1"/>
          <p:nvPr/>
        </p:nvSpPr>
        <p:spPr>
          <a:xfrm rot="16200000">
            <a:off x="-1784203" y="3167185"/>
            <a:ext cx="4227439" cy="477054"/>
          </a:xfrm>
          <a:prstGeom prst="rect">
            <a:avLst/>
          </a:prstGeom>
          <a:noFill/>
        </p:spPr>
        <p:txBody>
          <a:bodyPr wrap="none" rtlCol="0">
            <a:spAutoFit/>
          </a:bodyPr>
          <a:lstStyle/>
          <a:p>
            <a:pPr algn="ctr"/>
            <a:r>
              <a:rPr lang="en-GB" sz="2500" dirty="0">
                <a:latin typeface="Liberation Sans" panose="020B0604020202020204" pitchFamily="34" charset="0"/>
                <a:ea typeface="Liberation Sans" panose="020B0604020202020204" pitchFamily="34" charset="0"/>
                <a:cs typeface="Liberation Sans" panose="020B0604020202020204" pitchFamily="34" charset="0"/>
              </a:rPr>
              <a:t>Pneumonia Excess Mortality</a:t>
            </a:r>
            <a:endParaRPr lang="en-DE" sz="2500" dirty="0">
              <a:latin typeface="Liberation Sans" panose="020B0604020202020204" pitchFamily="34" charset="0"/>
              <a:ea typeface="Liberation Sans" panose="020B0604020202020204" pitchFamily="34" charset="0"/>
              <a:cs typeface="Liberation Sans" panose="020B0604020202020204" pitchFamily="34" charset="0"/>
            </a:endParaRPr>
          </a:p>
        </p:txBody>
      </p:sp>
      <p:sp>
        <p:nvSpPr>
          <p:cNvPr id="9" name="TextBox 8">
            <a:extLst>
              <a:ext uri="{FF2B5EF4-FFF2-40B4-BE49-F238E27FC236}">
                <a16:creationId xmlns:a16="http://schemas.microsoft.com/office/drawing/2014/main" id="{06E569B2-0AAF-4408-A339-203B93D59DE1}"/>
              </a:ext>
            </a:extLst>
          </p:cNvPr>
          <p:cNvSpPr txBox="1"/>
          <p:nvPr/>
        </p:nvSpPr>
        <p:spPr>
          <a:xfrm>
            <a:off x="0" y="-57150"/>
            <a:ext cx="12192000" cy="553998"/>
          </a:xfrm>
          <a:prstGeom prst="rect">
            <a:avLst/>
          </a:prstGeom>
          <a:noFill/>
        </p:spPr>
        <p:txBody>
          <a:bodyPr wrap="square" rtlCol="0">
            <a:spAutoFit/>
          </a:bodyPr>
          <a:lstStyle/>
          <a:p>
            <a:pPr algn="ctr"/>
            <a:r>
              <a:rPr lang="en-GB" sz="3000" b="1" dirty="0">
                <a:latin typeface="Liberation Sans" panose="020B0604020202020204" pitchFamily="34" charset="0"/>
                <a:ea typeface="Liberation Sans" panose="020B0604020202020204" pitchFamily="34" charset="0"/>
                <a:cs typeface="Liberation Sans" panose="020B0604020202020204" pitchFamily="34" charset="0"/>
              </a:rPr>
              <a:t>Pneumonia Excess Mortality vs. COVID Mortality Trends</a:t>
            </a:r>
            <a:endParaRPr lang="en-DE" sz="3000" b="1" dirty="0">
              <a:latin typeface="Liberation Sans" panose="020B0604020202020204" pitchFamily="34" charset="0"/>
              <a:ea typeface="Liberation Sans" panose="020B0604020202020204" pitchFamily="34" charset="0"/>
              <a:cs typeface="Liberation Sans" panose="020B0604020202020204" pitchFamily="34" charset="0"/>
            </a:endParaRPr>
          </a:p>
        </p:txBody>
      </p:sp>
      <p:graphicFrame>
        <p:nvGraphicFramePr>
          <p:cNvPr id="3" name="Object 2">
            <a:extLst>
              <a:ext uri="{FF2B5EF4-FFF2-40B4-BE49-F238E27FC236}">
                <a16:creationId xmlns:a16="http://schemas.microsoft.com/office/drawing/2014/main" id="{AF26EE10-09FE-4B71-8989-405A16E0FA22}"/>
              </a:ext>
            </a:extLst>
          </p:cNvPr>
          <p:cNvGraphicFramePr>
            <a:graphicFrameLocks noChangeAspect="1"/>
          </p:cNvGraphicFramePr>
          <p:nvPr>
            <p:extLst>
              <p:ext uri="{D42A27DB-BD31-4B8C-83A1-F6EECF244321}">
                <p14:modId xmlns:p14="http://schemas.microsoft.com/office/powerpoint/2010/main" val="1504630125"/>
              </p:ext>
            </p:extLst>
          </p:nvPr>
        </p:nvGraphicFramePr>
        <p:xfrm>
          <a:off x="820622" y="885824"/>
          <a:ext cx="10392363" cy="5906597"/>
        </p:xfrm>
        <a:graphic>
          <a:graphicData uri="http://schemas.openxmlformats.org/presentationml/2006/ole">
            <mc:AlternateContent xmlns:mc="http://schemas.openxmlformats.org/markup-compatibility/2006">
              <mc:Choice xmlns:v="urn:schemas-microsoft-com:vml" Requires="v">
                <p:oleObj spid="_x0000_s58402" name="Image" r:id="rId5" imgW="26742600" imgH="15199920" progId="Photoshop.Image.24">
                  <p:embed/>
                </p:oleObj>
              </mc:Choice>
              <mc:Fallback>
                <p:oleObj name="Image" r:id="rId5" imgW="26742600" imgH="15199920" progId="Photoshop.Image.24">
                  <p:embed/>
                  <p:pic>
                    <p:nvPicPr>
                      <p:cNvPr id="0" name=""/>
                      <p:cNvPicPr/>
                      <p:nvPr/>
                    </p:nvPicPr>
                    <p:blipFill>
                      <a:blip r:embed="rId6"/>
                      <a:stretch>
                        <a:fillRect/>
                      </a:stretch>
                    </p:blipFill>
                    <p:spPr>
                      <a:xfrm>
                        <a:off x="820622" y="885824"/>
                        <a:ext cx="10392363" cy="5906597"/>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79484C15-7253-4E33-B62C-DB2CF2472F00}"/>
              </a:ext>
            </a:extLst>
          </p:cNvPr>
          <p:cNvSpPr txBox="1"/>
          <p:nvPr/>
        </p:nvSpPr>
        <p:spPr>
          <a:xfrm>
            <a:off x="5376000" y="761325"/>
            <a:ext cx="2265877" cy="369332"/>
          </a:xfrm>
          <a:prstGeom prst="rect">
            <a:avLst/>
          </a:prstGeom>
          <a:noFill/>
        </p:spPr>
        <p:txBody>
          <a:bodyPr wrap="none" rtlCol="0">
            <a:spAutoFit/>
          </a:bodyPr>
          <a:lstStyle/>
          <a:p>
            <a:r>
              <a:rPr lang="en-US" i="1" dirty="0"/>
              <a:t>Source: CDC WONDER</a:t>
            </a:r>
            <a:endParaRPr lang="en-DE" i="1" dirty="0"/>
          </a:p>
        </p:txBody>
      </p:sp>
    </p:spTree>
    <p:extLst>
      <p:ext uri="{BB962C8B-B14F-4D97-AF65-F5344CB8AC3E}">
        <p14:creationId xmlns:p14="http://schemas.microsoft.com/office/powerpoint/2010/main" val="41293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181CE27-3BF2-49F5-A45B-DCE47ECCC949}"/>
              </a:ext>
            </a:extLst>
          </p:cNvPr>
          <p:cNvSpPr txBox="1"/>
          <p:nvPr/>
        </p:nvSpPr>
        <p:spPr>
          <a:xfrm>
            <a:off x="2223225" y="3055430"/>
            <a:ext cx="2265877" cy="369332"/>
          </a:xfrm>
          <a:prstGeom prst="rect">
            <a:avLst/>
          </a:prstGeom>
          <a:noFill/>
        </p:spPr>
        <p:txBody>
          <a:bodyPr wrap="none" rtlCol="0">
            <a:spAutoFit/>
          </a:bodyPr>
          <a:lstStyle/>
          <a:p>
            <a:r>
              <a:rPr lang="en-US" i="1" dirty="0"/>
              <a:t>Source: CDC WONDER</a:t>
            </a:r>
            <a:endParaRPr lang="en-DE" i="1" dirty="0"/>
          </a:p>
        </p:txBody>
      </p:sp>
      <p:graphicFrame>
        <p:nvGraphicFramePr>
          <p:cNvPr id="2" name="Object 1">
            <a:extLst>
              <a:ext uri="{FF2B5EF4-FFF2-40B4-BE49-F238E27FC236}">
                <a16:creationId xmlns:a16="http://schemas.microsoft.com/office/drawing/2014/main" id="{5413AE7E-C83B-4833-A4FD-B691F2054785}"/>
              </a:ext>
            </a:extLst>
          </p:cNvPr>
          <p:cNvGraphicFramePr>
            <a:graphicFrameLocks noChangeAspect="1"/>
          </p:cNvGraphicFramePr>
          <p:nvPr>
            <p:extLst>
              <p:ext uri="{D42A27DB-BD31-4B8C-83A1-F6EECF244321}">
                <p14:modId xmlns:p14="http://schemas.microsoft.com/office/powerpoint/2010/main" val="1268431499"/>
              </p:ext>
            </p:extLst>
          </p:nvPr>
        </p:nvGraphicFramePr>
        <p:xfrm>
          <a:off x="820622" y="885825"/>
          <a:ext cx="10392363" cy="5906597"/>
        </p:xfrm>
        <a:graphic>
          <a:graphicData uri="http://schemas.openxmlformats.org/presentationml/2006/ole">
            <mc:AlternateContent xmlns:mc="http://schemas.openxmlformats.org/markup-compatibility/2006">
              <mc:Choice xmlns:v="urn:schemas-microsoft-com:vml" Requires="v">
                <p:oleObj spid="_x0000_s57363" name="Image" r:id="rId3" imgW="26742600" imgH="15199920" progId="Photoshop.Image.24">
                  <p:embed/>
                </p:oleObj>
              </mc:Choice>
              <mc:Fallback>
                <p:oleObj name="Image" r:id="rId3" imgW="26742600" imgH="15199920" progId="Photoshop.Image.24">
                  <p:embed/>
                  <p:pic>
                    <p:nvPicPr>
                      <p:cNvPr id="0" name=""/>
                      <p:cNvPicPr/>
                      <p:nvPr/>
                    </p:nvPicPr>
                    <p:blipFill>
                      <a:blip r:embed="rId4"/>
                      <a:stretch>
                        <a:fillRect/>
                      </a:stretch>
                    </p:blipFill>
                    <p:spPr>
                      <a:xfrm>
                        <a:off x="820622" y="885825"/>
                        <a:ext cx="10392363" cy="5906597"/>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C7CC3D69-07CF-497F-B9F8-689502BDC744}"/>
              </a:ext>
            </a:extLst>
          </p:cNvPr>
          <p:cNvSpPr txBox="1"/>
          <p:nvPr/>
        </p:nvSpPr>
        <p:spPr>
          <a:xfrm rot="16200000">
            <a:off x="-1455560" y="3167185"/>
            <a:ext cx="3570145" cy="477054"/>
          </a:xfrm>
          <a:prstGeom prst="rect">
            <a:avLst/>
          </a:prstGeom>
          <a:noFill/>
        </p:spPr>
        <p:txBody>
          <a:bodyPr wrap="none" rtlCol="0">
            <a:spAutoFit/>
          </a:bodyPr>
          <a:lstStyle/>
          <a:p>
            <a:pPr algn="ctr"/>
            <a:r>
              <a:rPr lang="en-GB" sz="2500" dirty="0">
                <a:latin typeface="Liberation Sans" panose="020B0604020202020204" pitchFamily="34" charset="0"/>
                <a:ea typeface="Liberation Sans" panose="020B0604020202020204" pitchFamily="34" charset="0"/>
                <a:cs typeface="Liberation Sans" panose="020B0604020202020204" pitchFamily="34" charset="0"/>
              </a:rPr>
              <a:t>COVID Mortality Trends</a:t>
            </a:r>
            <a:endParaRPr lang="en-DE" sz="2500" dirty="0">
              <a:latin typeface="Liberation Sans" panose="020B0604020202020204" pitchFamily="34" charset="0"/>
              <a:ea typeface="Liberation Sans" panose="020B0604020202020204" pitchFamily="34" charset="0"/>
              <a:cs typeface="Liberation Sans" panose="020B0604020202020204" pitchFamily="34" charset="0"/>
            </a:endParaRPr>
          </a:p>
        </p:txBody>
      </p:sp>
      <p:sp>
        <p:nvSpPr>
          <p:cNvPr id="9" name="TextBox 8">
            <a:extLst>
              <a:ext uri="{FF2B5EF4-FFF2-40B4-BE49-F238E27FC236}">
                <a16:creationId xmlns:a16="http://schemas.microsoft.com/office/drawing/2014/main" id="{06E569B2-0AAF-4408-A339-203B93D59DE1}"/>
              </a:ext>
            </a:extLst>
          </p:cNvPr>
          <p:cNvSpPr txBox="1"/>
          <p:nvPr/>
        </p:nvSpPr>
        <p:spPr>
          <a:xfrm>
            <a:off x="0" y="-57150"/>
            <a:ext cx="12192000" cy="553998"/>
          </a:xfrm>
          <a:prstGeom prst="rect">
            <a:avLst/>
          </a:prstGeom>
          <a:noFill/>
        </p:spPr>
        <p:txBody>
          <a:bodyPr wrap="square" rtlCol="0">
            <a:spAutoFit/>
          </a:bodyPr>
          <a:lstStyle/>
          <a:p>
            <a:pPr algn="ctr"/>
            <a:r>
              <a:rPr lang="en-GB" sz="3000" b="1" dirty="0">
                <a:latin typeface="Liberation Sans" panose="020B0604020202020204" pitchFamily="34" charset="0"/>
                <a:ea typeface="Liberation Sans" panose="020B0604020202020204" pitchFamily="34" charset="0"/>
                <a:cs typeface="Liberation Sans" panose="020B0604020202020204" pitchFamily="34" charset="0"/>
              </a:rPr>
              <a:t>Pneumonia Excess Mortality vs. COVID Mortality Trends</a:t>
            </a:r>
            <a:endParaRPr lang="en-DE" sz="3000" b="1" dirty="0">
              <a:latin typeface="Liberation Sans" panose="020B0604020202020204" pitchFamily="34" charset="0"/>
              <a:ea typeface="Liberation Sans" panose="020B0604020202020204" pitchFamily="34" charset="0"/>
              <a:cs typeface="Liberation Sans" panose="020B0604020202020204" pitchFamily="34" charset="0"/>
            </a:endParaRPr>
          </a:p>
        </p:txBody>
      </p:sp>
      <p:sp>
        <p:nvSpPr>
          <p:cNvPr id="11" name="TextBox 10">
            <a:extLst>
              <a:ext uri="{FF2B5EF4-FFF2-40B4-BE49-F238E27FC236}">
                <a16:creationId xmlns:a16="http://schemas.microsoft.com/office/drawing/2014/main" id="{AEDF89AA-8DCC-4097-A352-2444E6D349A6}"/>
              </a:ext>
            </a:extLst>
          </p:cNvPr>
          <p:cNvSpPr txBox="1"/>
          <p:nvPr/>
        </p:nvSpPr>
        <p:spPr>
          <a:xfrm>
            <a:off x="5376000" y="761325"/>
            <a:ext cx="2265877" cy="369332"/>
          </a:xfrm>
          <a:prstGeom prst="rect">
            <a:avLst/>
          </a:prstGeom>
          <a:noFill/>
        </p:spPr>
        <p:txBody>
          <a:bodyPr wrap="none" rtlCol="0">
            <a:spAutoFit/>
          </a:bodyPr>
          <a:lstStyle/>
          <a:p>
            <a:r>
              <a:rPr lang="en-US" i="1" dirty="0"/>
              <a:t>Source: CDC WONDER</a:t>
            </a:r>
            <a:endParaRPr lang="en-DE" i="1" dirty="0"/>
          </a:p>
        </p:txBody>
      </p:sp>
    </p:spTree>
    <p:extLst>
      <p:ext uri="{BB962C8B-B14F-4D97-AF65-F5344CB8AC3E}">
        <p14:creationId xmlns:p14="http://schemas.microsoft.com/office/powerpoint/2010/main" val="3428265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a:extLst>
              <a:ext uri="{FF2B5EF4-FFF2-40B4-BE49-F238E27FC236}">
                <a16:creationId xmlns:a16="http://schemas.microsoft.com/office/drawing/2014/main" id="{B3B64DE0-A58C-4C56-A807-834477928E24}"/>
              </a:ext>
            </a:extLst>
          </p:cNvPr>
          <p:cNvGraphicFramePr>
            <a:graphicFrameLocks noChangeAspect="1"/>
          </p:cNvGraphicFramePr>
          <p:nvPr>
            <p:extLst>
              <p:ext uri="{D42A27DB-BD31-4B8C-83A1-F6EECF244321}">
                <p14:modId xmlns:p14="http://schemas.microsoft.com/office/powerpoint/2010/main" val="507697045"/>
              </p:ext>
            </p:extLst>
          </p:nvPr>
        </p:nvGraphicFramePr>
        <p:xfrm>
          <a:off x="138576" y="0"/>
          <a:ext cx="11939124" cy="6858000"/>
        </p:xfrm>
        <a:graphic>
          <a:graphicData uri="http://schemas.openxmlformats.org/presentationml/2006/ole">
            <mc:AlternateContent xmlns:mc="http://schemas.openxmlformats.org/markup-compatibility/2006">
              <mc:Choice xmlns:v="urn:schemas-microsoft-com:vml" Requires="v">
                <p:oleObj spid="_x0000_s7205" name="Image" r:id="rId3" imgW="15910920" imgH="9142560" progId="Photoshop.Image.24">
                  <p:embed/>
                </p:oleObj>
              </mc:Choice>
              <mc:Fallback>
                <p:oleObj name="Image" r:id="rId3" imgW="15910920" imgH="9142560" progId="Photoshop.Image.24">
                  <p:embed/>
                  <p:pic>
                    <p:nvPicPr>
                      <p:cNvPr id="0" name=""/>
                      <p:cNvPicPr/>
                      <p:nvPr/>
                    </p:nvPicPr>
                    <p:blipFill>
                      <a:blip r:embed="rId4"/>
                      <a:stretch>
                        <a:fillRect/>
                      </a:stretch>
                    </p:blipFill>
                    <p:spPr>
                      <a:xfrm>
                        <a:off x="138576" y="0"/>
                        <a:ext cx="11939124" cy="6858000"/>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B22A9B83-C3B7-4CB2-AACA-B0DF9CEF206B}"/>
              </a:ext>
            </a:extLst>
          </p:cNvPr>
          <p:cNvSpPr txBox="1"/>
          <p:nvPr/>
        </p:nvSpPr>
        <p:spPr>
          <a:xfrm>
            <a:off x="5376000" y="761325"/>
            <a:ext cx="2265877" cy="369332"/>
          </a:xfrm>
          <a:prstGeom prst="rect">
            <a:avLst/>
          </a:prstGeom>
          <a:noFill/>
        </p:spPr>
        <p:txBody>
          <a:bodyPr wrap="none" rtlCol="0">
            <a:spAutoFit/>
          </a:bodyPr>
          <a:lstStyle/>
          <a:p>
            <a:r>
              <a:rPr lang="en-US" i="1" dirty="0"/>
              <a:t>Source: CDC WONDER</a:t>
            </a:r>
            <a:endParaRPr lang="en-DE" i="1" dirty="0"/>
          </a:p>
        </p:txBody>
      </p:sp>
    </p:spTree>
    <p:extLst>
      <p:ext uri="{BB962C8B-B14F-4D97-AF65-F5344CB8AC3E}">
        <p14:creationId xmlns:p14="http://schemas.microsoft.com/office/powerpoint/2010/main" val="2052207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a:extLst>
              <a:ext uri="{FF2B5EF4-FFF2-40B4-BE49-F238E27FC236}">
                <a16:creationId xmlns:a16="http://schemas.microsoft.com/office/drawing/2014/main" id="{BCA3EA4E-70E8-4FD5-9D64-98AEA94C1A4A}"/>
              </a:ext>
            </a:extLst>
          </p:cNvPr>
          <p:cNvGraphicFramePr>
            <a:graphicFrameLocks noChangeAspect="1"/>
          </p:cNvGraphicFramePr>
          <p:nvPr/>
        </p:nvGraphicFramePr>
        <p:xfrm>
          <a:off x="138576" y="0"/>
          <a:ext cx="11939124" cy="6858000"/>
        </p:xfrm>
        <a:graphic>
          <a:graphicData uri="http://schemas.openxmlformats.org/presentationml/2006/ole">
            <mc:AlternateContent xmlns:mc="http://schemas.openxmlformats.org/markup-compatibility/2006">
              <mc:Choice xmlns:v="urn:schemas-microsoft-com:vml" Requires="v">
                <p:oleObj spid="_x0000_s33812" name="Image" r:id="rId3" imgW="29028240" imgH="16675920" progId="Photoshop.Image.24">
                  <p:embed/>
                </p:oleObj>
              </mc:Choice>
              <mc:Fallback>
                <p:oleObj name="Image" r:id="rId3" imgW="29028240" imgH="16675920" progId="Photoshop.Image.24">
                  <p:embed/>
                  <p:pic>
                    <p:nvPicPr>
                      <p:cNvPr id="9" name="Object 8">
                        <a:extLst>
                          <a:ext uri="{FF2B5EF4-FFF2-40B4-BE49-F238E27FC236}">
                            <a16:creationId xmlns:a16="http://schemas.microsoft.com/office/drawing/2014/main" id="{BCA3EA4E-70E8-4FD5-9D64-98AEA94C1A4A}"/>
                          </a:ext>
                        </a:extLst>
                      </p:cNvPr>
                      <p:cNvPicPr/>
                      <p:nvPr/>
                    </p:nvPicPr>
                    <p:blipFill>
                      <a:blip r:embed="rId4"/>
                      <a:stretch>
                        <a:fillRect/>
                      </a:stretch>
                    </p:blipFill>
                    <p:spPr>
                      <a:xfrm>
                        <a:off x="138576" y="0"/>
                        <a:ext cx="11939124" cy="685800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56781E35-AC39-484B-9021-74DF571ABC3A}"/>
              </a:ext>
            </a:extLst>
          </p:cNvPr>
          <p:cNvSpPr txBox="1"/>
          <p:nvPr/>
        </p:nvSpPr>
        <p:spPr>
          <a:xfrm>
            <a:off x="5376000" y="761325"/>
            <a:ext cx="2265877" cy="369332"/>
          </a:xfrm>
          <a:prstGeom prst="rect">
            <a:avLst/>
          </a:prstGeom>
          <a:noFill/>
        </p:spPr>
        <p:txBody>
          <a:bodyPr wrap="none" rtlCol="0">
            <a:spAutoFit/>
          </a:bodyPr>
          <a:lstStyle/>
          <a:p>
            <a:r>
              <a:rPr lang="en-US" i="1" dirty="0"/>
              <a:t>Source: CDC WONDER</a:t>
            </a:r>
            <a:endParaRPr lang="en-DE" i="1" dirty="0"/>
          </a:p>
        </p:txBody>
      </p:sp>
    </p:spTree>
    <p:extLst>
      <p:ext uri="{BB962C8B-B14F-4D97-AF65-F5344CB8AC3E}">
        <p14:creationId xmlns:p14="http://schemas.microsoft.com/office/powerpoint/2010/main" val="1901920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a:extLst>
              <a:ext uri="{FF2B5EF4-FFF2-40B4-BE49-F238E27FC236}">
                <a16:creationId xmlns:a16="http://schemas.microsoft.com/office/drawing/2014/main" id="{F2F1A557-3473-448F-8B9D-631F6A2E0D24}"/>
              </a:ext>
            </a:extLst>
          </p:cNvPr>
          <p:cNvGraphicFramePr>
            <a:graphicFrameLocks noChangeAspect="1"/>
          </p:cNvGraphicFramePr>
          <p:nvPr>
            <p:extLst>
              <p:ext uri="{D42A27DB-BD31-4B8C-83A1-F6EECF244321}">
                <p14:modId xmlns:p14="http://schemas.microsoft.com/office/powerpoint/2010/main" val="1273970621"/>
              </p:ext>
            </p:extLst>
          </p:nvPr>
        </p:nvGraphicFramePr>
        <p:xfrm>
          <a:off x="138576" y="0"/>
          <a:ext cx="11939124" cy="6858000"/>
        </p:xfrm>
        <a:graphic>
          <a:graphicData uri="http://schemas.openxmlformats.org/presentationml/2006/ole">
            <mc:AlternateContent xmlns:mc="http://schemas.openxmlformats.org/markup-compatibility/2006">
              <mc:Choice xmlns:v="urn:schemas-microsoft-com:vml" Requires="v">
                <p:oleObj spid="_x0000_s8228" name="Image" r:id="rId3" imgW="29028240" imgH="16675920" progId="Photoshop.Image.24">
                  <p:embed/>
                </p:oleObj>
              </mc:Choice>
              <mc:Fallback>
                <p:oleObj name="Image" r:id="rId3" imgW="29028240" imgH="16675920" progId="Photoshop.Image.24">
                  <p:embed/>
                  <p:pic>
                    <p:nvPicPr>
                      <p:cNvPr id="0" name=""/>
                      <p:cNvPicPr/>
                      <p:nvPr/>
                    </p:nvPicPr>
                    <p:blipFill>
                      <a:blip r:embed="rId4"/>
                      <a:stretch>
                        <a:fillRect/>
                      </a:stretch>
                    </p:blipFill>
                    <p:spPr>
                      <a:xfrm>
                        <a:off x="138576" y="0"/>
                        <a:ext cx="11939124" cy="6858000"/>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8AE933CB-02EB-46E5-B08E-8FDBBF4DA14C}"/>
              </a:ext>
            </a:extLst>
          </p:cNvPr>
          <p:cNvSpPr txBox="1"/>
          <p:nvPr/>
        </p:nvSpPr>
        <p:spPr>
          <a:xfrm>
            <a:off x="5376000" y="761325"/>
            <a:ext cx="2265877" cy="369332"/>
          </a:xfrm>
          <a:prstGeom prst="rect">
            <a:avLst/>
          </a:prstGeom>
          <a:noFill/>
        </p:spPr>
        <p:txBody>
          <a:bodyPr wrap="none" rtlCol="0">
            <a:spAutoFit/>
          </a:bodyPr>
          <a:lstStyle/>
          <a:p>
            <a:r>
              <a:rPr lang="en-US" i="1" dirty="0"/>
              <a:t>Source: CDC WONDER</a:t>
            </a:r>
            <a:endParaRPr lang="en-DE" i="1" dirty="0"/>
          </a:p>
        </p:txBody>
      </p:sp>
    </p:spTree>
    <p:extLst>
      <p:ext uri="{BB962C8B-B14F-4D97-AF65-F5344CB8AC3E}">
        <p14:creationId xmlns:p14="http://schemas.microsoft.com/office/powerpoint/2010/main" val="2418407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C6CF397C-469E-4B1A-BB68-A51490335E1E}"/>
              </a:ext>
            </a:extLst>
          </p:cNvPr>
          <p:cNvGraphicFramePr>
            <a:graphicFrameLocks noChangeAspect="1"/>
          </p:cNvGraphicFramePr>
          <p:nvPr>
            <p:extLst>
              <p:ext uri="{D42A27DB-BD31-4B8C-83A1-F6EECF244321}">
                <p14:modId xmlns:p14="http://schemas.microsoft.com/office/powerpoint/2010/main" val="849301413"/>
              </p:ext>
            </p:extLst>
          </p:nvPr>
        </p:nvGraphicFramePr>
        <p:xfrm>
          <a:off x="128588" y="-1588"/>
          <a:ext cx="11960225" cy="6862763"/>
        </p:xfrm>
        <a:graphic>
          <a:graphicData uri="http://schemas.openxmlformats.org/presentationml/2006/ole">
            <mc:AlternateContent xmlns:mc="http://schemas.openxmlformats.org/markup-compatibility/2006">
              <mc:Choice xmlns:v="urn:schemas-microsoft-com:vml" Requires="v">
                <p:oleObj spid="_x0000_s11297" name="Image" r:id="rId3" imgW="38704680" imgH="22234680" progId="Photoshop.Image.24">
                  <p:embed/>
                </p:oleObj>
              </mc:Choice>
              <mc:Fallback>
                <p:oleObj name="Image" r:id="rId3" imgW="38704680" imgH="22234680" progId="Photoshop.Image.24">
                  <p:embed/>
                  <p:pic>
                    <p:nvPicPr>
                      <p:cNvPr id="0" name=""/>
                      <p:cNvPicPr/>
                      <p:nvPr/>
                    </p:nvPicPr>
                    <p:blipFill>
                      <a:blip r:embed="rId4"/>
                      <a:stretch>
                        <a:fillRect/>
                      </a:stretch>
                    </p:blipFill>
                    <p:spPr>
                      <a:xfrm>
                        <a:off x="128588" y="-1588"/>
                        <a:ext cx="11960225" cy="6862763"/>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183D155A-1CD6-4BBD-9875-54CF48D611FE}"/>
              </a:ext>
            </a:extLst>
          </p:cNvPr>
          <p:cNvSpPr txBox="1"/>
          <p:nvPr/>
        </p:nvSpPr>
        <p:spPr>
          <a:xfrm>
            <a:off x="5376000" y="761325"/>
            <a:ext cx="2265877" cy="369332"/>
          </a:xfrm>
          <a:prstGeom prst="rect">
            <a:avLst/>
          </a:prstGeom>
          <a:noFill/>
        </p:spPr>
        <p:txBody>
          <a:bodyPr wrap="none" rtlCol="0">
            <a:spAutoFit/>
          </a:bodyPr>
          <a:lstStyle/>
          <a:p>
            <a:r>
              <a:rPr lang="en-US" i="1" dirty="0"/>
              <a:t>Source: CDC WONDER</a:t>
            </a:r>
            <a:endParaRPr lang="en-DE" i="1" dirty="0"/>
          </a:p>
        </p:txBody>
      </p:sp>
    </p:spTree>
    <p:extLst>
      <p:ext uri="{BB962C8B-B14F-4D97-AF65-F5344CB8AC3E}">
        <p14:creationId xmlns:p14="http://schemas.microsoft.com/office/powerpoint/2010/main" val="1803286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2478D-5A45-4582-8EE6-5C9C292EDAA4}"/>
              </a:ext>
            </a:extLst>
          </p:cNvPr>
          <p:cNvSpPr>
            <a:spLocks noGrp="1"/>
          </p:cNvSpPr>
          <p:nvPr>
            <p:ph type="title"/>
          </p:nvPr>
        </p:nvSpPr>
        <p:spPr/>
        <p:txBody>
          <a:bodyPr/>
          <a:lstStyle/>
          <a:p>
            <a:pPr algn="ctr"/>
            <a:r>
              <a:rPr lang="en-GB" b="1" dirty="0"/>
              <a:t>Changing Age Structure of COVID Decedents Throughout 2021</a:t>
            </a:r>
            <a:endParaRPr lang="en-DE" b="1" dirty="0"/>
          </a:p>
        </p:txBody>
      </p:sp>
      <p:sp>
        <p:nvSpPr>
          <p:cNvPr id="3" name="Content Placeholder 2">
            <a:extLst>
              <a:ext uri="{FF2B5EF4-FFF2-40B4-BE49-F238E27FC236}">
                <a16:creationId xmlns:a16="http://schemas.microsoft.com/office/drawing/2014/main" id="{80C629F9-1F55-4996-BF22-F697FAA1418F}"/>
              </a:ext>
            </a:extLst>
          </p:cNvPr>
          <p:cNvSpPr>
            <a:spLocks noGrp="1"/>
          </p:cNvSpPr>
          <p:nvPr>
            <p:ph idx="1"/>
          </p:nvPr>
        </p:nvSpPr>
        <p:spPr>
          <a:xfrm>
            <a:off x="328612" y="2188577"/>
            <a:ext cx="11534775" cy="4351338"/>
          </a:xfrm>
        </p:spPr>
        <p:txBody>
          <a:bodyPr>
            <a:noAutofit/>
          </a:bodyPr>
          <a:lstStyle/>
          <a:p>
            <a:r>
              <a:rPr lang="en-GB" sz="3300" dirty="0"/>
              <a:t>Highest </a:t>
            </a:r>
            <a:r>
              <a:rPr lang="en-GB" sz="3300" u="sng" dirty="0"/>
              <a:t>decrease</a:t>
            </a:r>
            <a:r>
              <a:rPr lang="en-GB" sz="3300" dirty="0"/>
              <a:t> in the </a:t>
            </a:r>
            <a:r>
              <a:rPr lang="en-GB" sz="3300" u="sng" dirty="0"/>
              <a:t>highest age</a:t>
            </a:r>
            <a:r>
              <a:rPr lang="en-GB" sz="3300" dirty="0"/>
              <a:t> tier</a:t>
            </a:r>
          </a:p>
          <a:p>
            <a:endParaRPr lang="en-GB" sz="3300" dirty="0"/>
          </a:p>
          <a:p>
            <a:r>
              <a:rPr lang="en-GB" sz="3300" dirty="0"/>
              <a:t>Highest </a:t>
            </a:r>
            <a:r>
              <a:rPr lang="en-GB" sz="3300" u="sng" dirty="0"/>
              <a:t>increase</a:t>
            </a:r>
            <a:r>
              <a:rPr lang="en-GB" sz="3300" dirty="0"/>
              <a:t> in the </a:t>
            </a:r>
            <a:r>
              <a:rPr lang="en-GB" sz="3300" u="sng" dirty="0"/>
              <a:t>lowest age</a:t>
            </a:r>
            <a:r>
              <a:rPr lang="en-GB" sz="3300" dirty="0"/>
              <a:t> tier</a:t>
            </a:r>
          </a:p>
          <a:p>
            <a:endParaRPr lang="en-GB" sz="3300" dirty="0"/>
          </a:p>
          <a:p>
            <a:r>
              <a:rPr lang="en-GB" sz="3300" dirty="0"/>
              <a:t>Were age tiers that received </a:t>
            </a:r>
            <a:r>
              <a:rPr lang="en-GB" sz="3300" u="sng" dirty="0"/>
              <a:t>more first doses</a:t>
            </a:r>
            <a:r>
              <a:rPr lang="en-GB" sz="3300" dirty="0"/>
              <a:t> throughout the summer of 2021 also seeing </a:t>
            </a:r>
            <a:r>
              <a:rPr lang="en-GB" sz="3300" u="sng" dirty="0"/>
              <a:t>higher increases in COVID</a:t>
            </a:r>
            <a:r>
              <a:rPr lang="en-GB" sz="3300" dirty="0"/>
              <a:t> mortality?</a:t>
            </a:r>
            <a:endParaRPr lang="en-DE" sz="3300" dirty="0"/>
          </a:p>
        </p:txBody>
      </p:sp>
    </p:spTree>
    <p:extLst>
      <p:ext uri="{BB962C8B-B14F-4D97-AF65-F5344CB8AC3E}">
        <p14:creationId xmlns:p14="http://schemas.microsoft.com/office/powerpoint/2010/main" val="2945776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71529-F098-4B30-B8CF-D6A34537F046}"/>
              </a:ext>
            </a:extLst>
          </p:cNvPr>
          <p:cNvSpPr>
            <a:spLocks noGrp="1"/>
          </p:cNvSpPr>
          <p:nvPr>
            <p:ph type="ctrTitle"/>
          </p:nvPr>
        </p:nvSpPr>
        <p:spPr>
          <a:xfrm>
            <a:off x="4011" y="629856"/>
            <a:ext cx="12111789" cy="6129572"/>
          </a:xfrm>
        </p:spPr>
        <p:txBody>
          <a:bodyPr anchor="b">
            <a:noAutofit/>
          </a:bodyPr>
          <a:lstStyle/>
          <a:p>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r>
              <a:rPr lang="en-US" sz="9000" b="1" dirty="0">
                <a:latin typeface="Liberation Sans" panose="020B0604020202020204" pitchFamily="34" charset="0"/>
                <a:ea typeface="Liberation Sans" panose="020B0604020202020204" pitchFamily="34" charset="0"/>
                <a:cs typeface="Liberation Sans" panose="020B0604020202020204" pitchFamily="34" charset="0"/>
              </a:rPr>
              <a:t>III. </a:t>
            </a:r>
            <a:r>
              <a:rPr lang="en-US" sz="8000" dirty="0">
                <a:latin typeface="Liberation Sans" panose="020B0604020202020204" pitchFamily="34" charset="0"/>
                <a:ea typeface="Liberation Sans" panose="020B0604020202020204" pitchFamily="34" charset="0"/>
                <a:cs typeface="Liberation Sans" panose="020B0604020202020204" pitchFamily="34" charset="0"/>
              </a:rPr>
              <a:t>The Link between</a:t>
            </a:r>
            <a:r>
              <a:rPr lang="en-US" sz="8000" b="1" dirty="0">
                <a:latin typeface="Liberation Sans" panose="020B0604020202020204" pitchFamily="34" charset="0"/>
                <a:ea typeface="Liberation Sans" panose="020B0604020202020204" pitchFamily="34" charset="0"/>
                <a:cs typeface="Liberation Sans" panose="020B0604020202020204" pitchFamily="34" charset="0"/>
              </a:rPr>
              <a:t> </a:t>
            </a:r>
            <a:r>
              <a:rPr lang="en-US" sz="9000" b="1" dirty="0">
                <a:latin typeface="Liberation Sans" panose="020B0604020202020204" pitchFamily="34" charset="0"/>
                <a:ea typeface="Liberation Sans" panose="020B0604020202020204" pitchFamily="34" charset="0"/>
                <a:cs typeface="Liberation Sans" panose="020B0604020202020204" pitchFamily="34" charset="0"/>
              </a:rPr>
              <a:t>First Doses </a:t>
            </a:r>
            <a:r>
              <a:rPr lang="en-US" sz="8000" dirty="0">
                <a:latin typeface="Liberation Sans" panose="020B0604020202020204" pitchFamily="34" charset="0"/>
                <a:ea typeface="Liberation Sans" panose="020B0604020202020204" pitchFamily="34" charset="0"/>
                <a:cs typeface="Liberation Sans" panose="020B0604020202020204" pitchFamily="34" charset="0"/>
              </a:rPr>
              <a:t>and</a:t>
            </a:r>
            <a:r>
              <a:rPr lang="en-US" sz="8000" b="1" dirty="0">
                <a:latin typeface="Liberation Sans" panose="020B0604020202020204" pitchFamily="34" charset="0"/>
                <a:ea typeface="Liberation Sans" panose="020B0604020202020204" pitchFamily="34" charset="0"/>
                <a:cs typeface="Liberation Sans" panose="020B0604020202020204" pitchFamily="34" charset="0"/>
              </a:rPr>
              <a:t> </a:t>
            </a:r>
            <a:r>
              <a:rPr lang="en-US" sz="9000" b="1" dirty="0">
                <a:latin typeface="Liberation Sans" panose="020B0604020202020204" pitchFamily="34" charset="0"/>
                <a:ea typeface="Liberation Sans" panose="020B0604020202020204" pitchFamily="34" charset="0"/>
                <a:cs typeface="Liberation Sans" panose="020B0604020202020204" pitchFamily="34" charset="0"/>
              </a:rPr>
              <a:t>COVID-19 </a:t>
            </a:r>
            <a:r>
              <a:rPr lang="en-US" sz="8000" dirty="0">
                <a:latin typeface="Liberation Sans" panose="020B0604020202020204" pitchFamily="34" charset="0"/>
                <a:ea typeface="Liberation Sans" panose="020B0604020202020204" pitchFamily="34" charset="0"/>
                <a:cs typeface="Liberation Sans" panose="020B0604020202020204" pitchFamily="34" charset="0"/>
              </a:rPr>
              <a:t>Mortality</a:t>
            </a:r>
            <a:br>
              <a:rPr lang="en-US" sz="9000" dirty="0">
                <a:latin typeface="Liberation Sans" panose="020B0604020202020204" pitchFamily="34" charset="0"/>
                <a:ea typeface="Liberation Sans" panose="020B0604020202020204" pitchFamily="34" charset="0"/>
                <a:cs typeface="Liberation Sans" panose="020B0604020202020204" pitchFamily="34" charset="0"/>
              </a:rPr>
            </a:br>
            <a:endParaRPr lang="en-DE" sz="9000" dirty="0">
              <a:latin typeface="Liberation Sans" panose="020B0604020202020204" pitchFamily="34" charset="0"/>
              <a:ea typeface="Liberation Sans" panose="020B0604020202020204" pitchFamily="34" charset="0"/>
              <a:cs typeface="Liberation Sans" panose="020B0604020202020204" pitchFamily="34" charset="0"/>
            </a:endParaRPr>
          </a:p>
        </p:txBody>
      </p:sp>
      <p:sp>
        <p:nvSpPr>
          <p:cNvPr id="4" name="TextBox 3">
            <a:extLst>
              <a:ext uri="{FF2B5EF4-FFF2-40B4-BE49-F238E27FC236}">
                <a16:creationId xmlns:a16="http://schemas.microsoft.com/office/drawing/2014/main" id="{B12EDF67-C593-4C26-ADD4-AB3F3ACCEE09}"/>
              </a:ext>
            </a:extLst>
          </p:cNvPr>
          <p:cNvSpPr txBox="1"/>
          <p:nvPr/>
        </p:nvSpPr>
        <p:spPr>
          <a:xfrm>
            <a:off x="9717258" y="0"/>
            <a:ext cx="2398542" cy="477054"/>
          </a:xfrm>
          <a:prstGeom prst="rect">
            <a:avLst/>
          </a:prstGeom>
          <a:noFill/>
        </p:spPr>
        <p:txBody>
          <a:bodyPr wrap="none" rtlCol="0">
            <a:spAutoFit/>
          </a:bodyPr>
          <a:lstStyle/>
          <a:p>
            <a:pPr algn="r"/>
            <a:r>
              <a:rPr lang="en-US" sz="2500" i="1" dirty="0">
                <a:solidFill>
                  <a:schemeClr val="tx1">
                    <a:lumMod val="65000"/>
                    <a:lumOff val="35000"/>
                  </a:schemeClr>
                </a:solidFill>
              </a:rPr>
              <a:t>January 12, 2024</a:t>
            </a:r>
            <a:endParaRPr lang="en-DE" sz="2500" i="1" dirty="0">
              <a:solidFill>
                <a:schemeClr val="tx1">
                  <a:lumMod val="65000"/>
                  <a:lumOff val="35000"/>
                </a:schemeClr>
              </a:solidFill>
            </a:endParaRPr>
          </a:p>
        </p:txBody>
      </p:sp>
      <p:sp>
        <p:nvSpPr>
          <p:cNvPr id="5" name="TextBox 4">
            <a:extLst>
              <a:ext uri="{FF2B5EF4-FFF2-40B4-BE49-F238E27FC236}">
                <a16:creationId xmlns:a16="http://schemas.microsoft.com/office/drawing/2014/main" id="{C628A480-22C6-479D-BAFB-083483B09603}"/>
              </a:ext>
            </a:extLst>
          </p:cNvPr>
          <p:cNvSpPr txBox="1"/>
          <p:nvPr/>
        </p:nvSpPr>
        <p:spPr>
          <a:xfrm>
            <a:off x="57149" y="23579"/>
            <a:ext cx="3486404" cy="1631216"/>
          </a:xfrm>
          <a:prstGeom prst="rect">
            <a:avLst/>
          </a:prstGeom>
          <a:noFill/>
        </p:spPr>
        <p:txBody>
          <a:bodyPr wrap="none" rtlCol="0">
            <a:spAutoFit/>
          </a:bodyPr>
          <a:lstStyle/>
          <a:p>
            <a:r>
              <a:rPr lang="en-US" sz="2500" i="1" dirty="0">
                <a:solidFill>
                  <a:schemeClr val="tx1">
                    <a:lumMod val="65000"/>
                    <a:lumOff val="35000"/>
                  </a:schemeClr>
                </a:solidFill>
              </a:rPr>
              <a:t>Author: Fabian Spieker</a:t>
            </a:r>
          </a:p>
          <a:p>
            <a:r>
              <a:rPr lang="en-US" sz="2500" i="1" dirty="0">
                <a:solidFill>
                  <a:schemeClr val="tx1">
                    <a:lumMod val="65000"/>
                    <a:lumOff val="35000"/>
                  </a:schemeClr>
                </a:solidFill>
              </a:rPr>
              <a:t>me@pervaers.com</a:t>
            </a:r>
          </a:p>
          <a:p>
            <a:r>
              <a:rPr lang="en-US" sz="2500" i="1" dirty="0">
                <a:solidFill>
                  <a:schemeClr val="tx1">
                    <a:lumMod val="65000"/>
                    <a:lumOff val="35000"/>
                  </a:schemeClr>
                </a:solidFill>
              </a:rPr>
              <a:t>substack.com/@covdata</a:t>
            </a:r>
          </a:p>
          <a:p>
            <a:endParaRPr lang="en-DE" sz="2500" i="1" dirty="0">
              <a:solidFill>
                <a:schemeClr val="tx1">
                  <a:lumMod val="65000"/>
                  <a:lumOff val="35000"/>
                </a:schemeClr>
              </a:solidFill>
            </a:endParaRPr>
          </a:p>
        </p:txBody>
      </p:sp>
    </p:spTree>
    <p:extLst>
      <p:ext uri="{BB962C8B-B14F-4D97-AF65-F5344CB8AC3E}">
        <p14:creationId xmlns:p14="http://schemas.microsoft.com/office/powerpoint/2010/main" val="980744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F64D5-5EB8-4B60-B2D0-5ECEDFBA0F9B}"/>
              </a:ext>
            </a:extLst>
          </p:cNvPr>
          <p:cNvSpPr>
            <a:spLocks noGrp="1"/>
          </p:cNvSpPr>
          <p:nvPr>
            <p:ph type="title"/>
          </p:nvPr>
        </p:nvSpPr>
        <p:spPr>
          <a:xfrm>
            <a:off x="838200" y="0"/>
            <a:ext cx="10515600" cy="1325563"/>
          </a:xfrm>
        </p:spPr>
        <p:txBody>
          <a:bodyPr>
            <a:normAutofit/>
          </a:bodyPr>
          <a:lstStyle/>
          <a:p>
            <a:pPr algn="ctr"/>
            <a:r>
              <a:rPr lang="en-GB" sz="6000" b="1" dirty="0"/>
              <a:t>What is VMED/VAED?</a:t>
            </a:r>
            <a:endParaRPr lang="en-DE" sz="6000" b="1" dirty="0"/>
          </a:p>
        </p:txBody>
      </p:sp>
      <p:sp>
        <p:nvSpPr>
          <p:cNvPr id="3" name="Content Placeholder 2">
            <a:extLst>
              <a:ext uri="{FF2B5EF4-FFF2-40B4-BE49-F238E27FC236}">
                <a16:creationId xmlns:a16="http://schemas.microsoft.com/office/drawing/2014/main" id="{52F04BBB-82BC-4135-BB19-41AD032AE707}"/>
              </a:ext>
            </a:extLst>
          </p:cNvPr>
          <p:cNvSpPr>
            <a:spLocks noGrp="1"/>
          </p:cNvSpPr>
          <p:nvPr>
            <p:ph idx="1"/>
          </p:nvPr>
        </p:nvSpPr>
        <p:spPr>
          <a:xfrm>
            <a:off x="266700" y="1325563"/>
            <a:ext cx="11925299" cy="5532436"/>
          </a:xfrm>
        </p:spPr>
        <p:txBody>
          <a:bodyPr>
            <a:normAutofit lnSpcReduction="10000"/>
          </a:bodyPr>
          <a:lstStyle/>
          <a:p>
            <a:pPr marL="0" indent="0">
              <a:buNone/>
            </a:pPr>
            <a:r>
              <a:rPr lang="en-GB" dirty="0"/>
              <a:t>                     </a:t>
            </a:r>
          </a:p>
          <a:p>
            <a:pPr marL="0" indent="0">
              <a:buNone/>
            </a:pPr>
            <a:r>
              <a:rPr lang="en-GB" dirty="0"/>
              <a:t>                        VMED = Vaccine-Mediated Enhanced Disease</a:t>
            </a:r>
          </a:p>
          <a:p>
            <a:pPr marL="0" indent="0">
              <a:buNone/>
            </a:pPr>
            <a:r>
              <a:rPr lang="en-GB" dirty="0"/>
              <a:t>                        VAED  = Vaccine-Enhanced Disease</a:t>
            </a:r>
          </a:p>
          <a:p>
            <a:endParaRPr lang="en-GB" sz="1000" dirty="0"/>
          </a:p>
          <a:p>
            <a:endParaRPr lang="en-GB" sz="1000" dirty="0"/>
          </a:p>
          <a:p>
            <a:pPr marL="0" indent="0">
              <a:buNone/>
            </a:pPr>
            <a:r>
              <a:rPr lang="en-GB" b="1" dirty="0"/>
              <a:t>Known Mechanisms</a:t>
            </a:r>
          </a:p>
          <a:p>
            <a:r>
              <a:rPr lang="en-GB" sz="2500" dirty="0"/>
              <a:t>Th2-biased cellular immune response (diminished response against intracellular pathogens)</a:t>
            </a:r>
          </a:p>
          <a:p>
            <a:r>
              <a:rPr lang="en-GB" sz="2500" dirty="0"/>
              <a:t>Antibody-binding can allow a number of pathogens to enter leucocytes through Fc receptors (ADE = antibody-dependent enhancement)</a:t>
            </a:r>
          </a:p>
          <a:p>
            <a:endParaRPr lang="en-GB" dirty="0"/>
          </a:p>
          <a:p>
            <a:pPr marL="0" indent="0">
              <a:buNone/>
            </a:pPr>
            <a:r>
              <a:rPr lang="en-GB" b="1" dirty="0"/>
              <a:t>Unknown Mechanisms</a:t>
            </a:r>
            <a:endParaRPr lang="en-GB" sz="2500" dirty="0"/>
          </a:p>
          <a:p>
            <a:r>
              <a:rPr lang="en-GB" sz="2500" dirty="0"/>
              <a:t>Any vaccine-mediated effect that enhances infections</a:t>
            </a:r>
          </a:p>
        </p:txBody>
      </p:sp>
    </p:spTree>
    <p:extLst>
      <p:ext uri="{BB962C8B-B14F-4D97-AF65-F5344CB8AC3E}">
        <p14:creationId xmlns:p14="http://schemas.microsoft.com/office/powerpoint/2010/main" val="957328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2895B93A-147F-4188-AA04-013537842F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950" y="-1"/>
            <a:ext cx="8839200" cy="49179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6639025-E6AA-477F-994D-55AF5D1D59E0}"/>
              </a:ext>
            </a:extLst>
          </p:cNvPr>
          <p:cNvSpPr txBox="1"/>
          <p:nvPr/>
        </p:nvSpPr>
        <p:spPr>
          <a:xfrm>
            <a:off x="3000375" y="314325"/>
            <a:ext cx="5570179" cy="369332"/>
          </a:xfrm>
          <a:prstGeom prst="rect">
            <a:avLst/>
          </a:prstGeom>
          <a:noFill/>
        </p:spPr>
        <p:txBody>
          <a:bodyPr wrap="none" rtlCol="0">
            <a:spAutoFit/>
          </a:bodyPr>
          <a:lstStyle/>
          <a:p>
            <a:pPr algn="l"/>
            <a:r>
              <a:rPr lang="en-GB" i="1" dirty="0"/>
              <a:t>Sources: CDC WONDER and CDC Daily Vaccination Dataset</a:t>
            </a:r>
            <a:endParaRPr lang="en-DE" i="1" dirty="0"/>
          </a:p>
        </p:txBody>
      </p:sp>
    </p:spTree>
    <p:extLst>
      <p:ext uri="{BB962C8B-B14F-4D97-AF65-F5344CB8AC3E}">
        <p14:creationId xmlns:p14="http://schemas.microsoft.com/office/powerpoint/2010/main" val="2142156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2895B93A-147F-4188-AA04-013537842F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950" y="-1"/>
            <a:ext cx="8839200" cy="49179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19AC9D9-BC01-4DC4-B0D9-53ACA07D2C28}"/>
              </a:ext>
            </a:extLst>
          </p:cNvPr>
          <p:cNvSpPr txBox="1"/>
          <p:nvPr/>
        </p:nvSpPr>
        <p:spPr>
          <a:xfrm>
            <a:off x="184766" y="5105400"/>
            <a:ext cx="11822467" cy="1708160"/>
          </a:xfrm>
          <a:prstGeom prst="rect">
            <a:avLst/>
          </a:prstGeom>
          <a:noFill/>
        </p:spPr>
        <p:txBody>
          <a:bodyPr wrap="none" rtlCol="0">
            <a:spAutoFit/>
          </a:bodyPr>
          <a:lstStyle/>
          <a:p>
            <a:pPr algn="ctr"/>
            <a:r>
              <a:rPr lang="en-GB" sz="3500" dirty="0">
                <a:latin typeface="Liberation Sans" panose="020B0604020202020204" pitchFamily="34" charset="0"/>
                <a:ea typeface="Liberation Sans" panose="020B0604020202020204" pitchFamily="34" charset="0"/>
                <a:cs typeface="Liberation Sans" panose="020B0604020202020204" pitchFamily="34" charset="0"/>
              </a:rPr>
              <a:t>The more </a:t>
            </a:r>
            <a:r>
              <a:rPr lang="en-GB" sz="3500" b="1" dirty="0">
                <a:latin typeface="Liberation Sans" panose="020B0604020202020204" pitchFamily="34" charset="0"/>
                <a:ea typeface="Liberation Sans" panose="020B0604020202020204" pitchFamily="34" charset="0"/>
                <a:cs typeface="Liberation Sans" panose="020B0604020202020204" pitchFamily="34" charset="0"/>
              </a:rPr>
              <a:t>first doses</a:t>
            </a:r>
            <a:r>
              <a:rPr lang="en-GB" sz="3500" dirty="0">
                <a:latin typeface="Liberation Sans" panose="020B0604020202020204" pitchFamily="34" charset="0"/>
                <a:ea typeface="Liberation Sans" panose="020B0604020202020204" pitchFamily="34" charset="0"/>
                <a:cs typeface="Liberation Sans" panose="020B0604020202020204" pitchFamily="34" charset="0"/>
              </a:rPr>
              <a:t> were administered to an age group, </a:t>
            </a:r>
          </a:p>
          <a:p>
            <a:pPr algn="ctr"/>
            <a:r>
              <a:rPr lang="en-GB" sz="3500" dirty="0">
                <a:latin typeface="Liberation Sans" panose="020B0604020202020204" pitchFamily="34" charset="0"/>
                <a:ea typeface="Liberation Sans" panose="020B0604020202020204" pitchFamily="34" charset="0"/>
                <a:cs typeface="Liberation Sans" panose="020B0604020202020204" pitchFamily="34" charset="0"/>
              </a:rPr>
              <a:t>the higher the </a:t>
            </a:r>
            <a:r>
              <a:rPr lang="en-GB" sz="3500" b="1" dirty="0">
                <a:latin typeface="Liberation Sans" panose="020B0604020202020204" pitchFamily="34" charset="0"/>
                <a:ea typeface="Liberation Sans" panose="020B0604020202020204" pitchFamily="34" charset="0"/>
                <a:cs typeface="Liberation Sans" panose="020B0604020202020204" pitchFamily="34" charset="0"/>
              </a:rPr>
              <a:t>pneumonia excess mortality rate </a:t>
            </a:r>
            <a:r>
              <a:rPr lang="en-GB" sz="3500" dirty="0">
                <a:latin typeface="Liberation Sans" panose="020B0604020202020204" pitchFamily="34" charset="0"/>
                <a:ea typeface="Liberation Sans" panose="020B0604020202020204" pitchFamily="34" charset="0"/>
                <a:cs typeface="Liberation Sans" panose="020B0604020202020204" pitchFamily="34" charset="0"/>
              </a:rPr>
              <a:t>was,</a:t>
            </a:r>
          </a:p>
          <a:p>
            <a:pPr algn="ctr"/>
            <a:r>
              <a:rPr lang="en-GB" sz="3500" dirty="0">
                <a:latin typeface="Liberation Sans" panose="020B0604020202020204" pitchFamily="34" charset="0"/>
                <a:ea typeface="Liberation Sans" panose="020B0604020202020204" pitchFamily="34" charset="0"/>
                <a:cs typeface="Liberation Sans" panose="020B0604020202020204" pitchFamily="34" charset="0"/>
              </a:rPr>
              <a:t>peaking at over </a:t>
            </a:r>
            <a:r>
              <a:rPr lang="en-GB" sz="3500" b="1" dirty="0">
                <a:latin typeface="Liberation Sans" panose="020B0604020202020204" pitchFamily="34" charset="0"/>
                <a:ea typeface="Liberation Sans" panose="020B0604020202020204" pitchFamily="34" charset="0"/>
                <a:cs typeface="Liberation Sans" panose="020B0604020202020204" pitchFamily="34" charset="0"/>
              </a:rPr>
              <a:t>13x the normal rate in adults under 50</a:t>
            </a:r>
            <a:r>
              <a:rPr lang="en-GB" sz="3500" dirty="0">
                <a:latin typeface="Liberation Sans" panose="020B0604020202020204" pitchFamily="34" charset="0"/>
                <a:ea typeface="Liberation Sans" panose="020B0604020202020204" pitchFamily="34" charset="0"/>
                <a:cs typeface="Liberation Sans" panose="020B0604020202020204" pitchFamily="34" charset="0"/>
              </a:rPr>
              <a:t>.</a:t>
            </a:r>
            <a:endParaRPr lang="en-DE" sz="3500" dirty="0">
              <a:latin typeface="Liberation Sans" panose="020B0604020202020204" pitchFamily="34" charset="0"/>
              <a:ea typeface="Liberation Sans" panose="020B0604020202020204" pitchFamily="34" charset="0"/>
              <a:cs typeface="Liberation Sans" panose="020B0604020202020204" pitchFamily="34" charset="0"/>
            </a:endParaRPr>
          </a:p>
        </p:txBody>
      </p:sp>
      <p:sp>
        <p:nvSpPr>
          <p:cNvPr id="4" name="TextBox 3">
            <a:extLst>
              <a:ext uri="{FF2B5EF4-FFF2-40B4-BE49-F238E27FC236}">
                <a16:creationId xmlns:a16="http://schemas.microsoft.com/office/drawing/2014/main" id="{12866255-78B9-4C3B-8CC3-AF0438BF0A42}"/>
              </a:ext>
            </a:extLst>
          </p:cNvPr>
          <p:cNvSpPr txBox="1"/>
          <p:nvPr/>
        </p:nvSpPr>
        <p:spPr>
          <a:xfrm>
            <a:off x="3000375" y="314325"/>
            <a:ext cx="5570179" cy="369332"/>
          </a:xfrm>
          <a:prstGeom prst="rect">
            <a:avLst/>
          </a:prstGeom>
          <a:noFill/>
        </p:spPr>
        <p:txBody>
          <a:bodyPr wrap="none" rtlCol="0">
            <a:spAutoFit/>
          </a:bodyPr>
          <a:lstStyle/>
          <a:p>
            <a:pPr algn="l"/>
            <a:r>
              <a:rPr lang="en-GB" i="1" dirty="0"/>
              <a:t>Sources: CDC WONDER and CDC Daily Vaccination Dataset</a:t>
            </a:r>
            <a:endParaRPr lang="en-DE" i="1" dirty="0"/>
          </a:p>
        </p:txBody>
      </p:sp>
    </p:spTree>
    <p:extLst>
      <p:ext uri="{BB962C8B-B14F-4D97-AF65-F5344CB8AC3E}">
        <p14:creationId xmlns:p14="http://schemas.microsoft.com/office/powerpoint/2010/main" val="3979199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2895B93A-147F-4188-AA04-013537842F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4950" y="-1"/>
            <a:ext cx="8839200" cy="49179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2866255-78B9-4C3B-8CC3-AF0438BF0A42}"/>
              </a:ext>
            </a:extLst>
          </p:cNvPr>
          <p:cNvSpPr txBox="1"/>
          <p:nvPr/>
        </p:nvSpPr>
        <p:spPr>
          <a:xfrm>
            <a:off x="3000375" y="314325"/>
            <a:ext cx="5570179" cy="369332"/>
          </a:xfrm>
          <a:prstGeom prst="rect">
            <a:avLst/>
          </a:prstGeom>
          <a:noFill/>
        </p:spPr>
        <p:txBody>
          <a:bodyPr wrap="none" rtlCol="0">
            <a:spAutoFit/>
          </a:bodyPr>
          <a:lstStyle/>
          <a:p>
            <a:pPr algn="l"/>
            <a:r>
              <a:rPr lang="en-GB" i="1" dirty="0"/>
              <a:t>Sources: CDC WONDER and CDC Daily Vaccination Dataset</a:t>
            </a:r>
            <a:endParaRPr lang="en-DE" i="1" dirty="0"/>
          </a:p>
        </p:txBody>
      </p:sp>
      <p:graphicFrame>
        <p:nvGraphicFramePr>
          <p:cNvPr id="3" name="Object 2">
            <a:extLst>
              <a:ext uri="{FF2B5EF4-FFF2-40B4-BE49-F238E27FC236}">
                <a16:creationId xmlns:a16="http://schemas.microsoft.com/office/drawing/2014/main" id="{9D247FFC-ECA2-46DA-883F-5698FE616743}"/>
              </a:ext>
            </a:extLst>
          </p:cNvPr>
          <p:cNvGraphicFramePr>
            <a:graphicFrameLocks noChangeAspect="1"/>
          </p:cNvGraphicFramePr>
          <p:nvPr>
            <p:extLst>
              <p:ext uri="{D42A27DB-BD31-4B8C-83A1-F6EECF244321}">
                <p14:modId xmlns:p14="http://schemas.microsoft.com/office/powerpoint/2010/main" val="3382178214"/>
              </p:ext>
            </p:extLst>
          </p:nvPr>
        </p:nvGraphicFramePr>
        <p:xfrm>
          <a:off x="1504950" y="1"/>
          <a:ext cx="8839200" cy="4914372"/>
        </p:xfrm>
        <a:graphic>
          <a:graphicData uri="http://schemas.openxmlformats.org/presentationml/2006/ole">
            <mc:AlternateContent xmlns:mc="http://schemas.openxmlformats.org/markup-compatibility/2006">
              <mc:Choice xmlns:v="urn:schemas-microsoft-com:vml" Requires="v">
                <p:oleObj spid="_x0000_s13339" name="Image" r:id="rId4" imgW="11783880" imgH="6552360" progId="Photoshop.Image.24">
                  <p:embed/>
                </p:oleObj>
              </mc:Choice>
              <mc:Fallback>
                <p:oleObj name="Image" r:id="rId4" imgW="11783880" imgH="6552360" progId="Photoshop.Image.24">
                  <p:embed/>
                  <p:pic>
                    <p:nvPicPr>
                      <p:cNvPr id="0" name=""/>
                      <p:cNvPicPr/>
                      <p:nvPr/>
                    </p:nvPicPr>
                    <p:blipFill>
                      <a:blip r:embed="rId5"/>
                      <a:stretch>
                        <a:fillRect/>
                      </a:stretch>
                    </p:blipFill>
                    <p:spPr>
                      <a:xfrm>
                        <a:off x="1504950" y="1"/>
                        <a:ext cx="8839200" cy="4914372"/>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86859689-FFFB-425A-8BC5-DAAE2A22083F}"/>
              </a:ext>
            </a:extLst>
          </p:cNvPr>
          <p:cNvSpPr txBox="1"/>
          <p:nvPr/>
        </p:nvSpPr>
        <p:spPr>
          <a:xfrm>
            <a:off x="2998800" y="313200"/>
            <a:ext cx="5570179" cy="369332"/>
          </a:xfrm>
          <a:prstGeom prst="rect">
            <a:avLst/>
          </a:prstGeom>
          <a:noFill/>
        </p:spPr>
        <p:txBody>
          <a:bodyPr wrap="none" rtlCol="0">
            <a:spAutoFit/>
          </a:bodyPr>
          <a:lstStyle/>
          <a:p>
            <a:pPr algn="l"/>
            <a:r>
              <a:rPr lang="en-GB" i="1" dirty="0"/>
              <a:t>Sources: CDC WONDER and CDC Daily Vaccination Dataset</a:t>
            </a:r>
            <a:endParaRPr lang="en-DE" i="1" dirty="0"/>
          </a:p>
        </p:txBody>
      </p:sp>
    </p:spTree>
    <p:extLst>
      <p:ext uri="{BB962C8B-B14F-4D97-AF65-F5344CB8AC3E}">
        <p14:creationId xmlns:p14="http://schemas.microsoft.com/office/powerpoint/2010/main" val="696040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2895B93A-147F-4188-AA04-013537842F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4950" y="-1"/>
            <a:ext cx="8839200" cy="49179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2866255-78B9-4C3B-8CC3-AF0438BF0A42}"/>
              </a:ext>
            </a:extLst>
          </p:cNvPr>
          <p:cNvSpPr txBox="1"/>
          <p:nvPr/>
        </p:nvSpPr>
        <p:spPr>
          <a:xfrm>
            <a:off x="3000375" y="314325"/>
            <a:ext cx="5570179" cy="369332"/>
          </a:xfrm>
          <a:prstGeom prst="rect">
            <a:avLst/>
          </a:prstGeom>
          <a:noFill/>
        </p:spPr>
        <p:txBody>
          <a:bodyPr wrap="none" rtlCol="0">
            <a:spAutoFit/>
          </a:bodyPr>
          <a:lstStyle/>
          <a:p>
            <a:pPr algn="l"/>
            <a:r>
              <a:rPr lang="en-GB" i="1" dirty="0"/>
              <a:t>Sources: CDC WONDER and CDC Daily Vaccination Dataset</a:t>
            </a:r>
            <a:endParaRPr lang="en-DE" i="1" dirty="0"/>
          </a:p>
        </p:txBody>
      </p:sp>
      <p:graphicFrame>
        <p:nvGraphicFramePr>
          <p:cNvPr id="3" name="Object 2">
            <a:extLst>
              <a:ext uri="{FF2B5EF4-FFF2-40B4-BE49-F238E27FC236}">
                <a16:creationId xmlns:a16="http://schemas.microsoft.com/office/drawing/2014/main" id="{9D247FFC-ECA2-46DA-883F-5698FE616743}"/>
              </a:ext>
            </a:extLst>
          </p:cNvPr>
          <p:cNvGraphicFramePr>
            <a:graphicFrameLocks noChangeAspect="1"/>
          </p:cNvGraphicFramePr>
          <p:nvPr/>
        </p:nvGraphicFramePr>
        <p:xfrm>
          <a:off x="1504950" y="1"/>
          <a:ext cx="8839200" cy="4914372"/>
        </p:xfrm>
        <a:graphic>
          <a:graphicData uri="http://schemas.openxmlformats.org/presentationml/2006/ole">
            <mc:AlternateContent xmlns:mc="http://schemas.openxmlformats.org/markup-compatibility/2006">
              <mc:Choice xmlns:v="urn:schemas-microsoft-com:vml" Requires="v">
                <p:oleObj spid="_x0000_s12318" name="Image" r:id="rId4" imgW="11783880" imgH="6552360" progId="Photoshop.Image.24">
                  <p:embed/>
                </p:oleObj>
              </mc:Choice>
              <mc:Fallback>
                <p:oleObj name="Image" r:id="rId4" imgW="11783880" imgH="6552360" progId="Photoshop.Image.24">
                  <p:embed/>
                  <p:pic>
                    <p:nvPicPr>
                      <p:cNvPr id="3" name="Object 2">
                        <a:extLst>
                          <a:ext uri="{FF2B5EF4-FFF2-40B4-BE49-F238E27FC236}">
                            <a16:creationId xmlns:a16="http://schemas.microsoft.com/office/drawing/2014/main" id="{9D247FFC-ECA2-46DA-883F-5698FE616743}"/>
                          </a:ext>
                        </a:extLst>
                      </p:cNvPr>
                      <p:cNvPicPr/>
                      <p:nvPr/>
                    </p:nvPicPr>
                    <p:blipFill>
                      <a:blip r:embed="rId5"/>
                      <a:stretch>
                        <a:fillRect/>
                      </a:stretch>
                    </p:blipFill>
                    <p:spPr>
                      <a:xfrm>
                        <a:off x="1504950" y="1"/>
                        <a:ext cx="8839200" cy="4914372"/>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86859689-FFFB-425A-8BC5-DAAE2A22083F}"/>
              </a:ext>
            </a:extLst>
          </p:cNvPr>
          <p:cNvSpPr txBox="1"/>
          <p:nvPr/>
        </p:nvSpPr>
        <p:spPr>
          <a:xfrm>
            <a:off x="2998800" y="313200"/>
            <a:ext cx="5570179" cy="369332"/>
          </a:xfrm>
          <a:prstGeom prst="rect">
            <a:avLst/>
          </a:prstGeom>
          <a:noFill/>
        </p:spPr>
        <p:txBody>
          <a:bodyPr wrap="none" rtlCol="0">
            <a:spAutoFit/>
          </a:bodyPr>
          <a:lstStyle/>
          <a:p>
            <a:pPr algn="l"/>
            <a:r>
              <a:rPr lang="en-GB" i="1" dirty="0"/>
              <a:t>Sources: CDC WONDER and CDC Daily Vaccination Dataset</a:t>
            </a:r>
            <a:endParaRPr lang="en-DE" i="1" dirty="0"/>
          </a:p>
        </p:txBody>
      </p:sp>
      <p:sp>
        <p:nvSpPr>
          <p:cNvPr id="9" name="TextBox 8">
            <a:extLst>
              <a:ext uri="{FF2B5EF4-FFF2-40B4-BE49-F238E27FC236}">
                <a16:creationId xmlns:a16="http://schemas.microsoft.com/office/drawing/2014/main" id="{68DD53C3-8CD7-4BE6-A63A-86E8989FCC09}"/>
              </a:ext>
            </a:extLst>
          </p:cNvPr>
          <p:cNvSpPr txBox="1"/>
          <p:nvPr/>
        </p:nvSpPr>
        <p:spPr>
          <a:xfrm>
            <a:off x="0" y="5210175"/>
            <a:ext cx="12192000" cy="1077218"/>
          </a:xfrm>
          <a:prstGeom prst="rect">
            <a:avLst/>
          </a:prstGeom>
          <a:noFill/>
        </p:spPr>
        <p:txBody>
          <a:bodyPr wrap="square" rtlCol="0">
            <a:spAutoFit/>
          </a:bodyPr>
          <a:lstStyle/>
          <a:p>
            <a:pPr algn="ctr"/>
            <a:r>
              <a:rPr lang="en-GB" sz="3200" b="1" dirty="0">
                <a:latin typeface="Liberation Sans" panose="020B0604020202020204" pitchFamily="34" charset="0"/>
                <a:ea typeface="Liberation Sans" panose="020B0604020202020204" pitchFamily="34" charset="0"/>
                <a:cs typeface="Liberation Sans" panose="020B0604020202020204" pitchFamily="34" charset="0"/>
              </a:rPr>
              <a:t>First doses precede Pneumonia deaths by roughly 2 weeks!</a:t>
            </a:r>
          </a:p>
          <a:p>
            <a:pPr algn="ctr"/>
            <a:endParaRPr lang="en-GB" sz="3200" b="1" dirty="0">
              <a:latin typeface="Liberation Sans" panose="020B0604020202020204" pitchFamily="34" charset="0"/>
              <a:ea typeface="Liberation Sans" panose="020B0604020202020204" pitchFamily="34" charset="0"/>
              <a:cs typeface="Liberation Sans" panose="020B0604020202020204" pitchFamily="34" charset="0"/>
            </a:endParaRPr>
          </a:p>
        </p:txBody>
      </p:sp>
    </p:spTree>
    <p:extLst>
      <p:ext uri="{BB962C8B-B14F-4D97-AF65-F5344CB8AC3E}">
        <p14:creationId xmlns:p14="http://schemas.microsoft.com/office/powerpoint/2010/main" val="37960020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a:extLst>
              <a:ext uri="{FF2B5EF4-FFF2-40B4-BE49-F238E27FC236}">
                <a16:creationId xmlns:a16="http://schemas.microsoft.com/office/drawing/2014/main" id="{11DF77A4-D83A-43D9-B65F-57148CDA2A93}"/>
              </a:ext>
            </a:extLst>
          </p:cNvPr>
          <p:cNvGraphicFramePr>
            <a:graphicFrameLocks noChangeAspect="1"/>
          </p:cNvGraphicFramePr>
          <p:nvPr>
            <p:extLst>
              <p:ext uri="{D42A27DB-BD31-4B8C-83A1-F6EECF244321}">
                <p14:modId xmlns:p14="http://schemas.microsoft.com/office/powerpoint/2010/main" val="2173934856"/>
              </p:ext>
            </p:extLst>
          </p:nvPr>
        </p:nvGraphicFramePr>
        <p:xfrm>
          <a:off x="1504950" y="1"/>
          <a:ext cx="8839202" cy="4914373"/>
        </p:xfrm>
        <a:graphic>
          <a:graphicData uri="http://schemas.openxmlformats.org/presentationml/2006/ole">
            <mc:AlternateContent xmlns:mc="http://schemas.openxmlformats.org/markup-compatibility/2006">
              <mc:Choice xmlns:v="urn:schemas-microsoft-com:vml" Requires="v">
                <p:oleObj spid="_x0000_s52242" name="Image" r:id="rId3" imgW="11783880" imgH="6552360" progId="Photoshop.Image.24">
                  <p:embed/>
                </p:oleObj>
              </mc:Choice>
              <mc:Fallback>
                <p:oleObj name="Image" r:id="rId3" imgW="11783880" imgH="6552360" progId="Photoshop.Image.24">
                  <p:embed/>
                  <p:pic>
                    <p:nvPicPr>
                      <p:cNvPr id="0" name=""/>
                      <p:cNvPicPr/>
                      <p:nvPr/>
                    </p:nvPicPr>
                    <p:blipFill>
                      <a:blip r:embed="rId4"/>
                      <a:stretch>
                        <a:fillRect/>
                      </a:stretch>
                    </p:blipFill>
                    <p:spPr>
                      <a:xfrm>
                        <a:off x="1504950" y="1"/>
                        <a:ext cx="8839202" cy="4914373"/>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B19AC9D9-BC01-4DC4-B0D9-53ACA07D2C28}"/>
              </a:ext>
            </a:extLst>
          </p:cNvPr>
          <p:cNvSpPr txBox="1"/>
          <p:nvPr/>
        </p:nvSpPr>
        <p:spPr>
          <a:xfrm>
            <a:off x="0" y="5210175"/>
            <a:ext cx="12192000" cy="1569660"/>
          </a:xfrm>
          <a:prstGeom prst="rect">
            <a:avLst/>
          </a:prstGeom>
          <a:noFill/>
        </p:spPr>
        <p:txBody>
          <a:bodyPr wrap="square" rtlCol="0">
            <a:spAutoFit/>
          </a:bodyPr>
          <a:lstStyle/>
          <a:p>
            <a:pPr algn="ctr"/>
            <a:r>
              <a:rPr lang="en-GB" sz="3200" b="1" dirty="0">
                <a:latin typeface="Liberation Sans" panose="020B0604020202020204" pitchFamily="34" charset="0"/>
                <a:ea typeface="Liberation Sans" panose="020B0604020202020204" pitchFamily="34" charset="0"/>
                <a:cs typeface="Liberation Sans" panose="020B0604020202020204" pitchFamily="34" charset="0"/>
              </a:rPr>
              <a:t>First doses precede Pneumonia deaths by roughly 2 weeks!</a:t>
            </a:r>
          </a:p>
          <a:p>
            <a:pPr algn="ctr"/>
            <a:endParaRPr lang="en-GB" sz="3200" b="1" dirty="0">
              <a:latin typeface="Liberation Sans" panose="020B0604020202020204" pitchFamily="34" charset="0"/>
              <a:ea typeface="Liberation Sans" panose="020B0604020202020204" pitchFamily="34" charset="0"/>
              <a:cs typeface="Liberation Sans" panose="020B0604020202020204" pitchFamily="34" charset="0"/>
            </a:endParaRPr>
          </a:p>
          <a:p>
            <a:pPr algn="ctr"/>
            <a:r>
              <a:rPr lang="en-GB" sz="3200" b="1" dirty="0">
                <a:latin typeface="Liberation Sans" panose="020B0604020202020204" pitchFamily="34" charset="0"/>
                <a:ea typeface="Liberation Sans" panose="020B0604020202020204" pitchFamily="34" charset="0"/>
                <a:cs typeface="Liberation Sans" panose="020B0604020202020204" pitchFamily="34" charset="0"/>
              </a:rPr>
              <a:t>Comparison of COVID deaths and first doses in August, 2021</a:t>
            </a:r>
            <a:endParaRPr lang="en-DE" sz="3200" b="1" dirty="0">
              <a:latin typeface="Liberation Sans" panose="020B0604020202020204" pitchFamily="34" charset="0"/>
              <a:ea typeface="Liberation Sans" panose="020B0604020202020204" pitchFamily="34" charset="0"/>
              <a:cs typeface="Liberation Sans" panose="020B0604020202020204" pitchFamily="34" charset="0"/>
            </a:endParaRPr>
          </a:p>
        </p:txBody>
      </p:sp>
      <p:sp>
        <p:nvSpPr>
          <p:cNvPr id="4" name="TextBox 3">
            <a:extLst>
              <a:ext uri="{FF2B5EF4-FFF2-40B4-BE49-F238E27FC236}">
                <a16:creationId xmlns:a16="http://schemas.microsoft.com/office/drawing/2014/main" id="{12866255-78B9-4C3B-8CC3-AF0438BF0A42}"/>
              </a:ext>
            </a:extLst>
          </p:cNvPr>
          <p:cNvSpPr txBox="1"/>
          <p:nvPr/>
        </p:nvSpPr>
        <p:spPr>
          <a:xfrm>
            <a:off x="3000375" y="314325"/>
            <a:ext cx="5570179" cy="369332"/>
          </a:xfrm>
          <a:prstGeom prst="rect">
            <a:avLst/>
          </a:prstGeom>
          <a:noFill/>
        </p:spPr>
        <p:txBody>
          <a:bodyPr wrap="none" rtlCol="0">
            <a:spAutoFit/>
          </a:bodyPr>
          <a:lstStyle/>
          <a:p>
            <a:pPr algn="l"/>
            <a:r>
              <a:rPr lang="en-GB" i="1" dirty="0"/>
              <a:t>Sources: CDC WONDER and CDC Daily Vaccination Dataset</a:t>
            </a:r>
            <a:endParaRPr lang="en-DE" i="1" dirty="0"/>
          </a:p>
        </p:txBody>
      </p:sp>
      <p:sp>
        <p:nvSpPr>
          <p:cNvPr id="8" name="TextBox 7">
            <a:extLst>
              <a:ext uri="{FF2B5EF4-FFF2-40B4-BE49-F238E27FC236}">
                <a16:creationId xmlns:a16="http://schemas.microsoft.com/office/drawing/2014/main" id="{CF8C1507-F018-4C4F-9430-AF9919ACDCD9}"/>
              </a:ext>
            </a:extLst>
          </p:cNvPr>
          <p:cNvSpPr txBox="1"/>
          <p:nvPr/>
        </p:nvSpPr>
        <p:spPr>
          <a:xfrm>
            <a:off x="4990741" y="682532"/>
            <a:ext cx="1886670" cy="477054"/>
          </a:xfrm>
          <a:prstGeom prst="rect">
            <a:avLst/>
          </a:prstGeom>
          <a:solidFill>
            <a:srgbClr val="FFFA7F"/>
          </a:solidFill>
          <a:ln w="38100">
            <a:solidFill>
              <a:schemeClr val="tx1"/>
            </a:solidFill>
          </a:ln>
        </p:spPr>
        <p:txBody>
          <a:bodyPr wrap="none" rtlCol="0">
            <a:spAutoFit/>
          </a:bodyPr>
          <a:lstStyle/>
          <a:p>
            <a:pPr algn="l"/>
            <a:r>
              <a:rPr lang="en-GB" sz="2500" dirty="0"/>
              <a:t>August, 2021</a:t>
            </a:r>
            <a:endParaRPr lang="en-DE" sz="2500" dirty="0"/>
          </a:p>
        </p:txBody>
      </p:sp>
    </p:spTree>
    <p:extLst>
      <p:ext uri="{BB962C8B-B14F-4D97-AF65-F5344CB8AC3E}">
        <p14:creationId xmlns:p14="http://schemas.microsoft.com/office/powerpoint/2010/main" val="3527042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FC296-FEA6-42E4-B3D1-B7105841DAA3}"/>
              </a:ext>
            </a:extLst>
          </p:cNvPr>
          <p:cNvSpPr>
            <a:spLocks noGrp="1"/>
          </p:cNvSpPr>
          <p:nvPr>
            <p:ph type="title"/>
          </p:nvPr>
        </p:nvSpPr>
        <p:spPr>
          <a:xfrm>
            <a:off x="0" y="3175"/>
            <a:ext cx="12192000" cy="1325563"/>
          </a:xfrm>
        </p:spPr>
        <p:txBody>
          <a:bodyPr>
            <a:noAutofit/>
          </a:bodyPr>
          <a:lstStyle/>
          <a:p>
            <a:pPr algn="ctr"/>
            <a:r>
              <a:rPr lang="en-US" sz="5000" b="1" dirty="0"/>
              <a:t>Does this Apply to Regional </a:t>
            </a:r>
            <a:br>
              <a:rPr lang="en-US" sz="5000" b="1" dirty="0"/>
            </a:br>
            <a:r>
              <a:rPr lang="en-US" sz="5000" b="1" dirty="0"/>
              <a:t>Differences in COVID-19 Mortality?</a:t>
            </a:r>
            <a:endParaRPr lang="en-DE" sz="5000" b="1" dirty="0"/>
          </a:p>
        </p:txBody>
      </p:sp>
      <p:sp>
        <p:nvSpPr>
          <p:cNvPr id="3" name="Content Placeholder 2">
            <a:extLst>
              <a:ext uri="{FF2B5EF4-FFF2-40B4-BE49-F238E27FC236}">
                <a16:creationId xmlns:a16="http://schemas.microsoft.com/office/drawing/2014/main" id="{F295EF5F-C4D7-4930-9AFD-124FB963E010}"/>
              </a:ext>
            </a:extLst>
          </p:cNvPr>
          <p:cNvSpPr>
            <a:spLocks noGrp="1"/>
          </p:cNvSpPr>
          <p:nvPr>
            <p:ph idx="1"/>
          </p:nvPr>
        </p:nvSpPr>
        <p:spPr>
          <a:xfrm>
            <a:off x="409575" y="1655176"/>
            <a:ext cx="11782425" cy="4723399"/>
          </a:xfrm>
        </p:spPr>
        <p:txBody>
          <a:bodyPr/>
          <a:lstStyle/>
          <a:p>
            <a:pPr marL="0" indent="0" algn="ctr">
              <a:buNone/>
            </a:pPr>
            <a:endParaRPr lang="en-GB" sz="2000" dirty="0"/>
          </a:p>
          <a:p>
            <a:pPr marL="0" indent="0" algn="ctr">
              <a:buNone/>
            </a:pPr>
            <a:r>
              <a:rPr lang="en-GB" sz="4000" u="sng" dirty="0"/>
              <a:t>1. THE VISUAL APPROACH</a:t>
            </a:r>
          </a:p>
          <a:p>
            <a:pPr marL="0" indent="0" algn="ctr">
              <a:buNone/>
            </a:pPr>
            <a:endParaRPr lang="en-GB" sz="3500" dirty="0"/>
          </a:p>
          <a:p>
            <a:r>
              <a:rPr lang="en-GB" sz="3500" b="1" dirty="0"/>
              <a:t>Map 1: First doses</a:t>
            </a:r>
            <a:r>
              <a:rPr lang="en-GB" sz="3500" dirty="0"/>
              <a:t> per capita in August, 2021</a:t>
            </a:r>
          </a:p>
          <a:p>
            <a:endParaRPr lang="en-GB" sz="3500" dirty="0"/>
          </a:p>
          <a:p>
            <a:r>
              <a:rPr lang="en-GB" sz="3500" b="1" dirty="0"/>
              <a:t>Map 2: COVID deaths </a:t>
            </a:r>
            <a:r>
              <a:rPr lang="en-GB" sz="3500" dirty="0"/>
              <a:t>per capita in August, 2021</a:t>
            </a:r>
            <a:endParaRPr lang="en-DE" sz="3500" dirty="0"/>
          </a:p>
        </p:txBody>
      </p:sp>
    </p:spTree>
    <p:extLst>
      <p:ext uri="{BB962C8B-B14F-4D97-AF65-F5344CB8AC3E}">
        <p14:creationId xmlns:p14="http://schemas.microsoft.com/office/powerpoint/2010/main" val="515261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6389A2-538D-4216-87F8-28BD5A11E832}"/>
              </a:ext>
            </a:extLst>
          </p:cNvPr>
          <p:cNvPicPr>
            <a:picLocks noChangeAspect="1"/>
          </p:cNvPicPr>
          <p:nvPr/>
        </p:nvPicPr>
        <p:blipFill>
          <a:blip r:embed="rId2"/>
          <a:stretch>
            <a:fillRect/>
          </a:stretch>
        </p:blipFill>
        <p:spPr>
          <a:xfrm>
            <a:off x="1293496" y="570310"/>
            <a:ext cx="10060304" cy="6287690"/>
          </a:xfrm>
          <a:prstGeom prst="rect">
            <a:avLst/>
          </a:prstGeom>
        </p:spPr>
      </p:pic>
      <p:sp>
        <p:nvSpPr>
          <p:cNvPr id="2" name="Title 1">
            <a:extLst>
              <a:ext uri="{FF2B5EF4-FFF2-40B4-BE49-F238E27FC236}">
                <a16:creationId xmlns:a16="http://schemas.microsoft.com/office/drawing/2014/main" id="{5290B821-0D43-459C-ABA0-989C8ABC6D57}"/>
              </a:ext>
            </a:extLst>
          </p:cNvPr>
          <p:cNvSpPr>
            <a:spLocks noGrp="1"/>
          </p:cNvSpPr>
          <p:nvPr>
            <p:ph type="title"/>
          </p:nvPr>
        </p:nvSpPr>
        <p:spPr>
          <a:xfrm>
            <a:off x="838200" y="-247650"/>
            <a:ext cx="10515600" cy="1138238"/>
          </a:xfrm>
        </p:spPr>
        <p:txBody>
          <a:bodyPr/>
          <a:lstStyle/>
          <a:p>
            <a:pPr algn="ctr"/>
            <a:r>
              <a:rPr lang="en-GB" b="1" dirty="0"/>
              <a:t>First Doses per Capita in August, 2021</a:t>
            </a:r>
            <a:endParaRPr lang="en-DE" b="1" dirty="0"/>
          </a:p>
        </p:txBody>
      </p:sp>
    </p:spTree>
    <p:extLst>
      <p:ext uri="{BB962C8B-B14F-4D97-AF65-F5344CB8AC3E}">
        <p14:creationId xmlns:p14="http://schemas.microsoft.com/office/powerpoint/2010/main" val="17517145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3E9EF5-6FC1-4473-8CF4-19CCB00C3E3C}"/>
              </a:ext>
            </a:extLst>
          </p:cNvPr>
          <p:cNvPicPr>
            <a:picLocks noChangeAspect="1"/>
          </p:cNvPicPr>
          <p:nvPr/>
        </p:nvPicPr>
        <p:blipFill>
          <a:blip r:embed="rId2"/>
          <a:stretch>
            <a:fillRect/>
          </a:stretch>
        </p:blipFill>
        <p:spPr>
          <a:xfrm>
            <a:off x="1293496" y="570310"/>
            <a:ext cx="10060304" cy="6287690"/>
          </a:xfrm>
          <a:prstGeom prst="rect">
            <a:avLst/>
          </a:prstGeom>
        </p:spPr>
      </p:pic>
      <p:sp>
        <p:nvSpPr>
          <p:cNvPr id="2" name="Title 1">
            <a:extLst>
              <a:ext uri="{FF2B5EF4-FFF2-40B4-BE49-F238E27FC236}">
                <a16:creationId xmlns:a16="http://schemas.microsoft.com/office/drawing/2014/main" id="{5290B821-0D43-459C-ABA0-989C8ABC6D57}"/>
              </a:ext>
            </a:extLst>
          </p:cNvPr>
          <p:cNvSpPr>
            <a:spLocks noGrp="1"/>
          </p:cNvSpPr>
          <p:nvPr>
            <p:ph type="title"/>
          </p:nvPr>
        </p:nvSpPr>
        <p:spPr>
          <a:xfrm>
            <a:off x="0" y="-247650"/>
            <a:ext cx="12192000" cy="1138238"/>
          </a:xfrm>
        </p:spPr>
        <p:txBody>
          <a:bodyPr>
            <a:normAutofit/>
          </a:bodyPr>
          <a:lstStyle/>
          <a:p>
            <a:pPr algn="ctr"/>
            <a:r>
              <a:rPr lang="en-GB" b="1" dirty="0"/>
              <a:t>COVID Deaths per Capita in August, 2021</a:t>
            </a:r>
            <a:endParaRPr lang="en-DE" b="1" dirty="0"/>
          </a:p>
        </p:txBody>
      </p:sp>
    </p:spTree>
    <p:extLst>
      <p:ext uri="{BB962C8B-B14F-4D97-AF65-F5344CB8AC3E}">
        <p14:creationId xmlns:p14="http://schemas.microsoft.com/office/powerpoint/2010/main" val="31665520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FC296-FEA6-42E4-B3D1-B7105841DAA3}"/>
              </a:ext>
            </a:extLst>
          </p:cNvPr>
          <p:cNvSpPr>
            <a:spLocks noGrp="1"/>
          </p:cNvSpPr>
          <p:nvPr>
            <p:ph type="title"/>
          </p:nvPr>
        </p:nvSpPr>
        <p:spPr>
          <a:xfrm>
            <a:off x="0" y="3175"/>
            <a:ext cx="12192000" cy="1325563"/>
          </a:xfrm>
        </p:spPr>
        <p:txBody>
          <a:bodyPr>
            <a:noAutofit/>
          </a:bodyPr>
          <a:lstStyle/>
          <a:p>
            <a:pPr algn="ctr"/>
            <a:r>
              <a:rPr lang="en-US" sz="5000" b="1" dirty="0">
                <a:solidFill>
                  <a:schemeClr val="bg2">
                    <a:lumMod val="75000"/>
                  </a:schemeClr>
                </a:solidFill>
              </a:rPr>
              <a:t>Does this Apply to Regional </a:t>
            </a:r>
            <a:br>
              <a:rPr lang="en-US" sz="5000" b="1" dirty="0">
                <a:solidFill>
                  <a:schemeClr val="bg2">
                    <a:lumMod val="75000"/>
                  </a:schemeClr>
                </a:solidFill>
              </a:rPr>
            </a:br>
            <a:r>
              <a:rPr lang="en-US" sz="5000" b="1" dirty="0">
                <a:solidFill>
                  <a:schemeClr val="bg2">
                    <a:lumMod val="75000"/>
                  </a:schemeClr>
                </a:solidFill>
              </a:rPr>
              <a:t>Differences in COVID-19 Mortality?</a:t>
            </a:r>
            <a:endParaRPr lang="en-DE" sz="5000" b="1" dirty="0">
              <a:solidFill>
                <a:schemeClr val="bg2">
                  <a:lumMod val="75000"/>
                </a:schemeClr>
              </a:solidFill>
            </a:endParaRPr>
          </a:p>
        </p:txBody>
      </p:sp>
      <p:sp>
        <p:nvSpPr>
          <p:cNvPr id="3" name="Content Placeholder 2">
            <a:extLst>
              <a:ext uri="{FF2B5EF4-FFF2-40B4-BE49-F238E27FC236}">
                <a16:creationId xmlns:a16="http://schemas.microsoft.com/office/drawing/2014/main" id="{F295EF5F-C4D7-4930-9AFD-124FB963E010}"/>
              </a:ext>
            </a:extLst>
          </p:cNvPr>
          <p:cNvSpPr>
            <a:spLocks noGrp="1"/>
          </p:cNvSpPr>
          <p:nvPr>
            <p:ph idx="1"/>
          </p:nvPr>
        </p:nvSpPr>
        <p:spPr>
          <a:xfrm>
            <a:off x="752475" y="1559926"/>
            <a:ext cx="10696576" cy="5298074"/>
          </a:xfrm>
        </p:spPr>
        <p:txBody>
          <a:bodyPr>
            <a:normAutofit/>
          </a:bodyPr>
          <a:lstStyle/>
          <a:p>
            <a:pPr marL="0" indent="0" algn="ctr">
              <a:buNone/>
            </a:pPr>
            <a:endParaRPr lang="en-GB" sz="2000" u="sng" dirty="0"/>
          </a:p>
          <a:p>
            <a:pPr marL="0" indent="0" algn="ctr">
              <a:buNone/>
            </a:pPr>
            <a:r>
              <a:rPr lang="en-GB" sz="4000" u="sng" dirty="0"/>
              <a:t>2. THE MATHEMATICAL APPROACH</a:t>
            </a:r>
          </a:p>
          <a:p>
            <a:pPr marL="0" indent="0" algn="ctr">
              <a:buNone/>
            </a:pPr>
            <a:endParaRPr lang="en-GB" sz="3500" dirty="0"/>
          </a:p>
          <a:p>
            <a:r>
              <a:rPr lang="en-GB" sz="3000" b="1" dirty="0"/>
              <a:t>Linear relationships</a:t>
            </a:r>
            <a:r>
              <a:rPr lang="en-GB" sz="3000" dirty="0"/>
              <a:t> between two variables across units of observation (states) can indicate causal relationships.</a:t>
            </a:r>
          </a:p>
          <a:p>
            <a:endParaRPr lang="en-GB" sz="3000" dirty="0"/>
          </a:p>
          <a:p>
            <a:r>
              <a:rPr lang="en-GB" sz="3000" dirty="0"/>
              <a:t>The strength of a linear relationship can be calculated</a:t>
            </a:r>
          </a:p>
        </p:txBody>
      </p:sp>
    </p:spTree>
    <p:extLst>
      <p:ext uri="{BB962C8B-B14F-4D97-AF65-F5344CB8AC3E}">
        <p14:creationId xmlns:p14="http://schemas.microsoft.com/office/powerpoint/2010/main" val="37208342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FC6B2-DEC8-4364-A734-643E47551246}"/>
              </a:ext>
            </a:extLst>
          </p:cNvPr>
          <p:cNvSpPr>
            <a:spLocks noGrp="1"/>
          </p:cNvSpPr>
          <p:nvPr>
            <p:ph type="title"/>
          </p:nvPr>
        </p:nvSpPr>
        <p:spPr>
          <a:xfrm>
            <a:off x="838200" y="222250"/>
            <a:ext cx="10515600" cy="1325563"/>
          </a:xfrm>
        </p:spPr>
        <p:txBody>
          <a:bodyPr/>
          <a:lstStyle/>
          <a:p>
            <a:pPr algn="ctr"/>
            <a:r>
              <a:rPr lang="en-US" b="1" dirty="0"/>
              <a:t>The Pearson Correlation Coefficient r</a:t>
            </a:r>
            <a:endParaRPr lang="en-DE" b="1" dirty="0"/>
          </a:p>
        </p:txBody>
      </p:sp>
      <p:sp>
        <p:nvSpPr>
          <p:cNvPr id="3" name="Content Placeholder 2">
            <a:extLst>
              <a:ext uri="{FF2B5EF4-FFF2-40B4-BE49-F238E27FC236}">
                <a16:creationId xmlns:a16="http://schemas.microsoft.com/office/drawing/2014/main" id="{730D43A3-4AD3-4E13-B95D-8E540BAA0F5A}"/>
              </a:ext>
            </a:extLst>
          </p:cNvPr>
          <p:cNvSpPr>
            <a:spLocks noGrp="1"/>
          </p:cNvSpPr>
          <p:nvPr>
            <p:ph idx="1"/>
          </p:nvPr>
        </p:nvSpPr>
        <p:spPr>
          <a:xfrm>
            <a:off x="638175" y="1769477"/>
            <a:ext cx="10915650" cy="4351338"/>
          </a:xfrm>
        </p:spPr>
        <p:txBody>
          <a:bodyPr>
            <a:normAutofit lnSpcReduction="10000"/>
          </a:bodyPr>
          <a:lstStyle/>
          <a:p>
            <a:r>
              <a:rPr lang="en-US" dirty="0"/>
              <a:t>The </a:t>
            </a:r>
            <a:r>
              <a:rPr lang="en-US" b="1" dirty="0"/>
              <a:t>Pearson correlation coefficient r</a:t>
            </a:r>
            <a:r>
              <a:rPr lang="en-US" dirty="0"/>
              <a:t> ranges between -1 and 1</a:t>
            </a:r>
          </a:p>
          <a:p>
            <a:endParaRPr lang="en-US" dirty="0"/>
          </a:p>
          <a:p>
            <a:r>
              <a:rPr lang="en-US" dirty="0"/>
              <a:t>The closer to 1 or -1 it is, the stronger the linear correlation. When it is 0, there is no apparent linear correlation between the variables</a:t>
            </a:r>
          </a:p>
          <a:p>
            <a:endParaRPr lang="en-US" dirty="0"/>
          </a:p>
          <a:p>
            <a:r>
              <a:rPr lang="en-US" dirty="0"/>
              <a:t>Positive values indicate that both variables increase and decrease together (positive correlation)</a:t>
            </a:r>
          </a:p>
          <a:p>
            <a:endParaRPr lang="en-US" dirty="0"/>
          </a:p>
          <a:p>
            <a:r>
              <a:rPr lang="en-US" dirty="0"/>
              <a:t>Negative values indicate that one variable decreases when the other increases (negative correlation)</a:t>
            </a:r>
            <a:endParaRPr lang="en-DE" dirty="0"/>
          </a:p>
        </p:txBody>
      </p:sp>
    </p:spTree>
    <p:extLst>
      <p:ext uri="{BB962C8B-B14F-4D97-AF65-F5344CB8AC3E}">
        <p14:creationId xmlns:p14="http://schemas.microsoft.com/office/powerpoint/2010/main" val="1049909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71529-F098-4B30-B8CF-D6A34537F046}"/>
              </a:ext>
            </a:extLst>
          </p:cNvPr>
          <p:cNvSpPr>
            <a:spLocks noGrp="1"/>
          </p:cNvSpPr>
          <p:nvPr>
            <p:ph type="ctrTitle"/>
          </p:nvPr>
        </p:nvSpPr>
        <p:spPr>
          <a:xfrm>
            <a:off x="0" y="477054"/>
            <a:ext cx="12111789" cy="6129572"/>
          </a:xfrm>
        </p:spPr>
        <p:txBody>
          <a:bodyPr anchor="b">
            <a:noAutofit/>
          </a:bodyPr>
          <a:lstStyle/>
          <a:p>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r>
              <a:rPr lang="en-US" sz="9000" b="1" dirty="0">
                <a:latin typeface="Liberation Sans" panose="020B0604020202020204" pitchFamily="34" charset="0"/>
                <a:ea typeface="Liberation Sans" panose="020B0604020202020204" pitchFamily="34" charset="0"/>
                <a:cs typeface="Liberation Sans" panose="020B0604020202020204" pitchFamily="34" charset="0"/>
              </a:rPr>
              <a:t>I. Maternal Deaths</a:t>
            </a: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9000" b="1" dirty="0">
                <a:latin typeface="Liberation Sans" panose="020B0604020202020204" pitchFamily="34" charset="0"/>
                <a:ea typeface="Liberation Sans" panose="020B0604020202020204" pitchFamily="34" charset="0"/>
                <a:cs typeface="Liberation Sans" panose="020B0604020202020204" pitchFamily="34" charset="0"/>
              </a:rPr>
            </a:br>
            <a:endParaRPr lang="en-DE" sz="9000" b="1" dirty="0">
              <a:latin typeface="Liberation Sans" panose="020B0604020202020204" pitchFamily="34" charset="0"/>
              <a:ea typeface="Liberation Sans" panose="020B0604020202020204" pitchFamily="34" charset="0"/>
              <a:cs typeface="Liberation Sans" panose="020B0604020202020204" pitchFamily="34" charset="0"/>
            </a:endParaRPr>
          </a:p>
        </p:txBody>
      </p:sp>
      <p:sp>
        <p:nvSpPr>
          <p:cNvPr id="4" name="TextBox 3">
            <a:extLst>
              <a:ext uri="{FF2B5EF4-FFF2-40B4-BE49-F238E27FC236}">
                <a16:creationId xmlns:a16="http://schemas.microsoft.com/office/drawing/2014/main" id="{B12EDF67-C593-4C26-ADD4-AB3F3ACCEE09}"/>
              </a:ext>
            </a:extLst>
          </p:cNvPr>
          <p:cNvSpPr txBox="1"/>
          <p:nvPr/>
        </p:nvSpPr>
        <p:spPr>
          <a:xfrm>
            <a:off x="9717258" y="0"/>
            <a:ext cx="2398542" cy="477054"/>
          </a:xfrm>
          <a:prstGeom prst="rect">
            <a:avLst/>
          </a:prstGeom>
          <a:noFill/>
        </p:spPr>
        <p:txBody>
          <a:bodyPr wrap="none" rtlCol="0">
            <a:spAutoFit/>
          </a:bodyPr>
          <a:lstStyle/>
          <a:p>
            <a:pPr algn="r"/>
            <a:r>
              <a:rPr lang="en-US" sz="2500" i="1" dirty="0">
                <a:solidFill>
                  <a:schemeClr val="tx1">
                    <a:lumMod val="65000"/>
                    <a:lumOff val="35000"/>
                  </a:schemeClr>
                </a:solidFill>
              </a:rPr>
              <a:t>January 12, 2024</a:t>
            </a:r>
            <a:endParaRPr lang="en-DE" sz="2500" i="1" dirty="0">
              <a:solidFill>
                <a:schemeClr val="tx1">
                  <a:lumMod val="65000"/>
                  <a:lumOff val="35000"/>
                </a:schemeClr>
              </a:solidFill>
            </a:endParaRPr>
          </a:p>
        </p:txBody>
      </p:sp>
      <p:sp>
        <p:nvSpPr>
          <p:cNvPr id="5" name="TextBox 4">
            <a:extLst>
              <a:ext uri="{FF2B5EF4-FFF2-40B4-BE49-F238E27FC236}">
                <a16:creationId xmlns:a16="http://schemas.microsoft.com/office/drawing/2014/main" id="{C628A480-22C6-479D-BAFB-083483B09603}"/>
              </a:ext>
            </a:extLst>
          </p:cNvPr>
          <p:cNvSpPr txBox="1"/>
          <p:nvPr/>
        </p:nvSpPr>
        <p:spPr>
          <a:xfrm>
            <a:off x="57149" y="23579"/>
            <a:ext cx="3486404" cy="1631216"/>
          </a:xfrm>
          <a:prstGeom prst="rect">
            <a:avLst/>
          </a:prstGeom>
          <a:noFill/>
        </p:spPr>
        <p:txBody>
          <a:bodyPr wrap="none" rtlCol="0">
            <a:spAutoFit/>
          </a:bodyPr>
          <a:lstStyle/>
          <a:p>
            <a:r>
              <a:rPr lang="en-US" sz="2500" i="1" dirty="0">
                <a:solidFill>
                  <a:schemeClr val="tx1">
                    <a:lumMod val="65000"/>
                    <a:lumOff val="35000"/>
                  </a:schemeClr>
                </a:solidFill>
              </a:rPr>
              <a:t>Author: Fabian Spieker</a:t>
            </a:r>
          </a:p>
          <a:p>
            <a:r>
              <a:rPr lang="en-US" sz="2500" i="1" dirty="0">
                <a:solidFill>
                  <a:schemeClr val="tx1">
                    <a:lumMod val="65000"/>
                    <a:lumOff val="35000"/>
                  </a:schemeClr>
                </a:solidFill>
              </a:rPr>
              <a:t>me@pervaers.com</a:t>
            </a:r>
          </a:p>
          <a:p>
            <a:r>
              <a:rPr lang="en-US" sz="2500" i="1" dirty="0">
                <a:solidFill>
                  <a:schemeClr val="tx1">
                    <a:lumMod val="65000"/>
                    <a:lumOff val="35000"/>
                  </a:schemeClr>
                </a:solidFill>
              </a:rPr>
              <a:t>substack.com/@covdata</a:t>
            </a:r>
          </a:p>
          <a:p>
            <a:endParaRPr lang="en-DE" sz="2500" i="1" dirty="0">
              <a:solidFill>
                <a:schemeClr val="tx1">
                  <a:lumMod val="65000"/>
                  <a:lumOff val="35000"/>
                </a:schemeClr>
              </a:solidFill>
            </a:endParaRPr>
          </a:p>
        </p:txBody>
      </p:sp>
    </p:spTree>
    <p:extLst>
      <p:ext uri="{BB962C8B-B14F-4D97-AF65-F5344CB8AC3E}">
        <p14:creationId xmlns:p14="http://schemas.microsoft.com/office/powerpoint/2010/main" val="5615975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a:extLst>
              <a:ext uri="{FF2B5EF4-FFF2-40B4-BE49-F238E27FC236}">
                <a16:creationId xmlns:a16="http://schemas.microsoft.com/office/drawing/2014/main" id="{07622A13-2EF2-4C4C-A93D-BC9AB0E85C36}"/>
              </a:ext>
            </a:extLst>
          </p:cNvPr>
          <p:cNvGraphicFramePr>
            <a:graphicFrameLocks noChangeAspect="1"/>
          </p:cNvGraphicFramePr>
          <p:nvPr>
            <p:extLst>
              <p:ext uri="{D42A27DB-BD31-4B8C-83A1-F6EECF244321}">
                <p14:modId xmlns:p14="http://schemas.microsoft.com/office/powerpoint/2010/main" val="3305274326"/>
              </p:ext>
            </p:extLst>
          </p:nvPr>
        </p:nvGraphicFramePr>
        <p:xfrm>
          <a:off x="-1" y="66675"/>
          <a:ext cx="12187655" cy="6677025"/>
        </p:xfrm>
        <a:graphic>
          <a:graphicData uri="http://schemas.openxmlformats.org/presentationml/2006/ole">
            <mc:AlternateContent xmlns:mc="http://schemas.openxmlformats.org/markup-compatibility/2006">
              <mc:Choice xmlns:v="urn:schemas-microsoft-com:vml" Requires="v">
                <p:oleObj spid="_x0000_s19492" name="Image" r:id="rId3" imgW="23294880" imgH="12761640" progId="Photoshop.Image.24">
                  <p:embed/>
                </p:oleObj>
              </mc:Choice>
              <mc:Fallback>
                <p:oleObj name="Image" r:id="rId3" imgW="23294880" imgH="12761640" progId="Photoshop.Image.24">
                  <p:embed/>
                  <p:pic>
                    <p:nvPicPr>
                      <p:cNvPr id="0" name=""/>
                      <p:cNvPicPr/>
                      <p:nvPr/>
                    </p:nvPicPr>
                    <p:blipFill>
                      <a:blip r:embed="rId4"/>
                      <a:stretch>
                        <a:fillRect/>
                      </a:stretch>
                    </p:blipFill>
                    <p:spPr>
                      <a:xfrm>
                        <a:off x="-1" y="66675"/>
                        <a:ext cx="12187655" cy="6677025"/>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E1AF3874-FF5F-4A2B-A102-F4869B9C3C39}"/>
              </a:ext>
            </a:extLst>
          </p:cNvPr>
          <p:cNvSpPr txBox="1"/>
          <p:nvPr/>
        </p:nvSpPr>
        <p:spPr>
          <a:xfrm>
            <a:off x="1095375" y="1162051"/>
            <a:ext cx="5715000" cy="553998"/>
          </a:xfrm>
          <a:prstGeom prst="rect">
            <a:avLst/>
          </a:prstGeom>
          <a:noFill/>
          <a:ln w="38100">
            <a:noFill/>
          </a:ln>
        </p:spPr>
        <p:txBody>
          <a:bodyPr wrap="square" rtlCol="0">
            <a:spAutoFit/>
          </a:bodyPr>
          <a:lstStyle/>
          <a:p>
            <a:pPr algn="l"/>
            <a:r>
              <a:rPr lang="en-US" sz="3000" i="1" dirty="0"/>
              <a:t>r=0.86</a:t>
            </a:r>
            <a:endParaRPr lang="en-DE" i="1" dirty="0"/>
          </a:p>
        </p:txBody>
      </p:sp>
      <p:graphicFrame>
        <p:nvGraphicFramePr>
          <p:cNvPr id="10" name="Object 9">
            <a:extLst>
              <a:ext uri="{FF2B5EF4-FFF2-40B4-BE49-F238E27FC236}">
                <a16:creationId xmlns:a16="http://schemas.microsoft.com/office/drawing/2014/main" id="{FA9C4FE7-A794-46A0-9788-13B4DB21F94F}"/>
              </a:ext>
            </a:extLst>
          </p:cNvPr>
          <p:cNvGraphicFramePr>
            <a:graphicFrameLocks noChangeAspect="1"/>
          </p:cNvGraphicFramePr>
          <p:nvPr>
            <p:extLst>
              <p:ext uri="{D42A27DB-BD31-4B8C-83A1-F6EECF244321}">
                <p14:modId xmlns:p14="http://schemas.microsoft.com/office/powerpoint/2010/main" val="3538561961"/>
              </p:ext>
            </p:extLst>
          </p:nvPr>
        </p:nvGraphicFramePr>
        <p:xfrm>
          <a:off x="9836799" y="1716049"/>
          <a:ext cx="2350855" cy="3563976"/>
        </p:xfrm>
        <a:graphic>
          <a:graphicData uri="http://schemas.openxmlformats.org/presentationml/2006/ole">
            <mc:AlternateContent xmlns:mc="http://schemas.openxmlformats.org/markup-compatibility/2006">
              <mc:Choice xmlns:v="urn:schemas-microsoft-com:vml" Requires="v">
                <p:oleObj spid="_x0000_s19493" name="Image" r:id="rId5" imgW="3761640" imgH="5704560" progId="Photoshop.Image.24">
                  <p:embed/>
                </p:oleObj>
              </mc:Choice>
              <mc:Fallback>
                <p:oleObj name="Image" r:id="rId5" imgW="3761640" imgH="5704560" progId="Photoshop.Image.24">
                  <p:embed/>
                  <p:pic>
                    <p:nvPicPr>
                      <p:cNvPr id="3" name="Object 2">
                        <a:extLst>
                          <a:ext uri="{FF2B5EF4-FFF2-40B4-BE49-F238E27FC236}">
                            <a16:creationId xmlns:a16="http://schemas.microsoft.com/office/drawing/2014/main" id="{B6D8576B-7C00-461B-9E41-34F4E3382F07}"/>
                          </a:ext>
                        </a:extLst>
                      </p:cNvPr>
                      <p:cNvPicPr/>
                      <p:nvPr/>
                    </p:nvPicPr>
                    <p:blipFill>
                      <a:blip r:embed="rId6"/>
                      <a:stretch>
                        <a:fillRect/>
                      </a:stretch>
                    </p:blipFill>
                    <p:spPr>
                      <a:xfrm>
                        <a:off x="9836799" y="1716049"/>
                        <a:ext cx="2350855" cy="3563976"/>
                      </a:xfrm>
                      <a:prstGeom prst="rect">
                        <a:avLst/>
                      </a:prstGeom>
                    </p:spPr>
                  </p:pic>
                </p:oleObj>
              </mc:Fallback>
            </mc:AlternateContent>
          </a:graphicData>
        </a:graphic>
      </p:graphicFrame>
    </p:spTree>
    <p:extLst>
      <p:ext uri="{BB962C8B-B14F-4D97-AF65-F5344CB8AC3E}">
        <p14:creationId xmlns:p14="http://schemas.microsoft.com/office/powerpoint/2010/main" val="41370457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a:extLst>
              <a:ext uri="{FF2B5EF4-FFF2-40B4-BE49-F238E27FC236}">
                <a16:creationId xmlns:a16="http://schemas.microsoft.com/office/drawing/2014/main" id="{07622A13-2EF2-4C4C-A93D-BC9AB0E85C36}"/>
              </a:ext>
            </a:extLst>
          </p:cNvPr>
          <p:cNvGraphicFramePr>
            <a:graphicFrameLocks noChangeAspect="1"/>
          </p:cNvGraphicFramePr>
          <p:nvPr/>
        </p:nvGraphicFramePr>
        <p:xfrm>
          <a:off x="-1" y="66675"/>
          <a:ext cx="12187655" cy="6677025"/>
        </p:xfrm>
        <a:graphic>
          <a:graphicData uri="http://schemas.openxmlformats.org/presentationml/2006/ole">
            <mc:AlternateContent xmlns:mc="http://schemas.openxmlformats.org/markup-compatibility/2006">
              <mc:Choice xmlns:v="urn:schemas-microsoft-com:vml" Requires="v">
                <p:oleObj spid="_x0000_s20515" name="Image" r:id="rId3" imgW="23294880" imgH="12761640" progId="Photoshop.Image.24">
                  <p:embed/>
                </p:oleObj>
              </mc:Choice>
              <mc:Fallback>
                <p:oleObj name="Image" r:id="rId3" imgW="23294880" imgH="12761640" progId="Photoshop.Image.24">
                  <p:embed/>
                  <p:pic>
                    <p:nvPicPr>
                      <p:cNvPr id="8" name="Object 7">
                        <a:extLst>
                          <a:ext uri="{FF2B5EF4-FFF2-40B4-BE49-F238E27FC236}">
                            <a16:creationId xmlns:a16="http://schemas.microsoft.com/office/drawing/2014/main" id="{07622A13-2EF2-4C4C-A93D-BC9AB0E85C36}"/>
                          </a:ext>
                        </a:extLst>
                      </p:cNvPr>
                      <p:cNvPicPr/>
                      <p:nvPr/>
                    </p:nvPicPr>
                    <p:blipFill>
                      <a:blip r:embed="rId4"/>
                      <a:stretch>
                        <a:fillRect/>
                      </a:stretch>
                    </p:blipFill>
                    <p:spPr>
                      <a:xfrm>
                        <a:off x="-1" y="66675"/>
                        <a:ext cx="12187655" cy="6677025"/>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E1AF3874-FF5F-4A2B-A102-F4869B9C3C39}"/>
              </a:ext>
            </a:extLst>
          </p:cNvPr>
          <p:cNvSpPr txBox="1"/>
          <p:nvPr/>
        </p:nvSpPr>
        <p:spPr>
          <a:xfrm>
            <a:off x="1095375" y="1162051"/>
            <a:ext cx="5676900" cy="1729704"/>
          </a:xfrm>
          <a:prstGeom prst="rect">
            <a:avLst/>
          </a:prstGeom>
          <a:solidFill>
            <a:schemeClr val="bg1"/>
          </a:solidFill>
          <a:ln w="38100">
            <a:solidFill>
              <a:schemeClr val="tx1"/>
            </a:solidFill>
          </a:ln>
        </p:spPr>
        <p:txBody>
          <a:bodyPr wrap="square" rtlCol="0">
            <a:spAutoFit/>
          </a:bodyPr>
          <a:lstStyle/>
          <a:p>
            <a:pPr algn="l"/>
            <a:r>
              <a:rPr lang="en-US" sz="3000" i="1" dirty="0"/>
              <a:t>r=0.86 </a:t>
            </a:r>
            <a:r>
              <a:rPr lang="en-US" sz="1900" i="1" dirty="0"/>
              <a:t>indicates a </a:t>
            </a:r>
            <a:r>
              <a:rPr lang="en-US" sz="1900" i="1" u="sng" dirty="0"/>
              <a:t>strong</a:t>
            </a:r>
            <a:r>
              <a:rPr lang="en-US" sz="1900" i="1" dirty="0"/>
              <a:t> correlation between first doses and COVID deaths across states.</a:t>
            </a:r>
          </a:p>
          <a:p>
            <a:pPr algn="l"/>
            <a:endParaRPr lang="en-US" sz="1900" i="1" dirty="0"/>
          </a:p>
          <a:p>
            <a:pPr algn="l"/>
            <a:r>
              <a:rPr lang="en-US" sz="1900" i="1" dirty="0"/>
              <a:t>We will try to find out if this correlation increases further, when we stratify the state-level data by age tier.</a:t>
            </a:r>
            <a:endParaRPr lang="en-DE" sz="1900" i="1" dirty="0"/>
          </a:p>
        </p:txBody>
      </p:sp>
      <p:graphicFrame>
        <p:nvGraphicFramePr>
          <p:cNvPr id="5" name="Object 4">
            <a:extLst>
              <a:ext uri="{FF2B5EF4-FFF2-40B4-BE49-F238E27FC236}">
                <a16:creationId xmlns:a16="http://schemas.microsoft.com/office/drawing/2014/main" id="{7D53440A-EBD3-40D1-AC41-993A0D0EDDD5}"/>
              </a:ext>
            </a:extLst>
          </p:cNvPr>
          <p:cNvGraphicFramePr>
            <a:graphicFrameLocks noChangeAspect="1"/>
          </p:cNvGraphicFramePr>
          <p:nvPr>
            <p:extLst>
              <p:ext uri="{D42A27DB-BD31-4B8C-83A1-F6EECF244321}">
                <p14:modId xmlns:p14="http://schemas.microsoft.com/office/powerpoint/2010/main" val="3538561961"/>
              </p:ext>
            </p:extLst>
          </p:nvPr>
        </p:nvGraphicFramePr>
        <p:xfrm>
          <a:off x="9836799" y="1716049"/>
          <a:ext cx="2350855" cy="3563976"/>
        </p:xfrm>
        <a:graphic>
          <a:graphicData uri="http://schemas.openxmlformats.org/presentationml/2006/ole">
            <mc:AlternateContent xmlns:mc="http://schemas.openxmlformats.org/markup-compatibility/2006">
              <mc:Choice xmlns:v="urn:schemas-microsoft-com:vml" Requires="v">
                <p:oleObj spid="_x0000_s20516" name="Image" r:id="rId5" imgW="3761640" imgH="5704560" progId="Photoshop.Image.24">
                  <p:embed/>
                </p:oleObj>
              </mc:Choice>
              <mc:Fallback>
                <p:oleObj name="Image" r:id="rId5" imgW="3761640" imgH="5704560" progId="Photoshop.Image.24">
                  <p:embed/>
                  <p:pic>
                    <p:nvPicPr>
                      <p:cNvPr id="3" name="Object 2">
                        <a:extLst>
                          <a:ext uri="{FF2B5EF4-FFF2-40B4-BE49-F238E27FC236}">
                            <a16:creationId xmlns:a16="http://schemas.microsoft.com/office/drawing/2014/main" id="{B6D8576B-7C00-461B-9E41-34F4E3382F07}"/>
                          </a:ext>
                        </a:extLst>
                      </p:cNvPr>
                      <p:cNvPicPr/>
                      <p:nvPr/>
                    </p:nvPicPr>
                    <p:blipFill>
                      <a:blip r:embed="rId6"/>
                      <a:stretch>
                        <a:fillRect/>
                      </a:stretch>
                    </p:blipFill>
                    <p:spPr>
                      <a:xfrm>
                        <a:off x="9836799" y="1716049"/>
                        <a:ext cx="2350855" cy="3563976"/>
                      </a:xfrm>
                      <a:prstGeom prst="rect">
                        <a:avLst/>
                      </a:prstGeom>
                    </p:spPr>
                  </p:pic>
                </p:oleObj>
              </mc:Fallback>
            </mc:AlternateContent>
          </a:graphicData>
        </a:graphic>
      </p:graphicFrame>
    </p:spTree>
    <p:extLst>
      <p:ext uri="{BB962C8B-B14F-4D97-AF65-F5344CB8AC3E}">
        <p14:creationId xmlns:p14="http://schemas.microsoft.com/office/powerpoint/2010/main" val="888217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35B534A7-F12A-4A73-979B-AB9FE4DEDEF1}"/>
              </a:ext>
            </a:extLst>
          </p:cNvPr>
          <p:cNvGraphicFramePr>
            <a:graphicFrameLocks noChangeAspect="1"/>
          </p:cNvGraphicFramePr>
          <p:nvPr>
            <p:extLst>
              <p:ext uri="{D42A27DB-BD31-4B8C-83A1-F6EECF244321}">
                <p14:modId xmlns:p14="http://schemas.microsoft.com/office/powerpoint/2010/main" val="3962447453"/>
              </p:ext>
            </p:extLst>
          </p:nvPr>
        </p:nvGraphicFramePr>
        <p:xfrm>
          <a:off x="4345" y="66675"/>
          <a:ext cx="12187655" cy="6677025"/>
        </p:xfrm>
        <a:graphic>
          <a:graphicData uri="http://schemas.openxmlformats.org/presentationml/2006/ole">
            <mc:AlternateContent xmlns:mc="http://schemas.openxmlformats.org/markup-compatibility/2006">
              <mc:Choice xmlns:v="urn:schemas-microsoft-com:vml" Requires="v">
                <p:oleObj spid="_x0000_s21538" name="Image" r:id="rId3" imgW="23294880" imgH="12761640" progId="Photoshop.Image.24">
                  <p:embed/>
                </p:oleObj>
              </mc:Choice>
              <mc:Fallback>
                <p:oleObj name="Image" r:id="rId3" imgW="23294880" imgH="12761640" progId="Photoshop.Image.24">
                  <p:embed/>
                  <p:pic>
                    <p:nvPicPr>
                      <p:cNvPr id="0" name=""/>
                      <p:cNvPicPr/>
                      <p:nvPr/>
                    </p:nvPicPr>
                    <p:blipFill>
                      <a:blip r:embed="rId4"/>
                      <a:stretch>
                        <a:fillRect/>
                      </a:stretch>
                    </p:blipFill>
                    <p:spPr>
                      <a:xfrm>
                        <a:off x="4345" y="66675"/>
                        <a:ext cx="12187655" cy="6677025"/>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E1AF3874-FF5F-4A2B-A102-F4869B9C3C39}"/>
              </a:ext>
            </a:extLst>
          </p:cNvPr>
          <p:cNvSpPr txBox="1"/>
          <p:nvPr/>
        </p:nvSpPr>
        <p:spPr>
          <a:xfrm>
            <a:off x="1095375" y="1162051"/>
            <a:ext cx="5676900" cy="553998"/>
          </a:xfrm>
          <a:prstGeom prst="rect">
            <a:avLst/>
          </a:prstGeom>
          <a:noFill/>
          <a:ln w="38100">
            <a:noFill/>
          </a:ln>
        </p:spPr>
        <p:txBody>
          <a:bodyPr wrap="square" rtlCol="0">
            <a:spAutoFit/>
          </a:bodyPr>
          <a:lstStyle/>
          <a:p>
            <a:pPr algn="l"/>
            <a:r>
              <a:rPr lang="en-US" sz="3000" i="1" dirty="0"/>
              <a:t>r=0.93</a:t>
            </a:r>
            <a:endParaRPr lang="en-DE" sz="1900" i="1" dirty="0"/>
          </a:p>
        </p:txBody>
      </p:sp>
      <p:graphicFrame>
        <p:nvGraphicFramePr>
          <p:cNvPr id="3" name="Object 2">
            <a:extLst>
              <a:ext uri="{FF2B5EF4-FFF2-40B4-BE49-F238E27FC236}">
                <a16:creationId xmlns:a16="http://schemas.microsoft.com/office/drawing/2014/main" id="{B6D8576B-7C00-461B-9E41-34F4E3382F07}"/>
              </a:ext>
            </a:extLst>
          </p:cNvPr>
          <p:cNvGraphicFramePr>
            <a:graphicFrameLocks noChangeAspect="1"/>
          </p:cNvGraphicFramePr>
          <p:nvPr>
            <p:extLst>
              <p:ext uri="{D42A27DB-BD31-4B8C-83A1-F6EECF244321}">
                <p14:modId xmlns:p14="http://schemas.microsoft.com/office/powerpoint/2010/main" val="655146629"/>
              </p:ext>
            </p:extLst>
          </p:nvPr>
        </p:nvGraphicFramePr>
        <p:xfrm>
          <a:off x="9836799" y="1716049"/>
          <a:ext cx="2350855" cy="3563976"/>
        </p:xfrm>
        <a:graphic>
          <a:graphicData uri="http://schemas.openxmlformats.org/presentationml/2006/ole">
            <mc:AlternateContent xmlns:mc="http://schemas.openxmlformats.org/markup-compatibility/2006">
              <mc:Choice xmlns:v="urn:schemas-microsoft-com:vml" Requires="v">
                <p:oleObj spid="_x0000_s21539" name="Image" r:id="rId5" imgW="3761640" imgH="5704560" progId="Photoshop.Image.24">
                  <p:embed/>
                </p:oleObj>
              </mc:Choice>
              <mc:Fallback>
                <p:oleObj name="Image" r:id="rId5" imgW="3761640" imgH="5704560" progId="Photoshop.Image.24">
                  <p:embed/>
                  <p:pic>
                    <p:nvPicPr>
                      <p:cNvPr id="0" name=""/>
                      <p:cNvPicPr/>
                      <p:nvPr/>
                    </p:nvPicPr>
                    <p:blipFill>
                      <a:blip r:embed="rId6"/>
                      <a:stretch>
                        <a:fillRect/>
                      </a:stretch>
                    </p:blipFill>
                    <p:spPr>
                      <a:xfrm>
                        <a:off x="9836799" y="1716049"/>
                        <a:ext cx="2350855" cy="3563976"/>
                      </a:xfrm>
                      <a:prstGeom prst="rect">
                        <a:avLst/>
                      </a:prstGeom>
                    </p:spPr>
                  </p:pic>
                </p:oleObj>
              </mc:Fallback>
            </mc:AlternateContent>
          </a:graphicData>
        </a:graphic>
      </p:graphicFrame>
    </p:spTree>
    <p:extLst>
      <p:ext uri="{BB962C8B-B14F-4D97-AF65-F5344CB8AC3E}">
        <p14:creationId xmlns:p14="http://schemas.microsoft.com/office/powerpoint/2010/main" val="31826307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35B534A7-F12A-4A73-979B-AB9FE4DEDEF1}"/>
              </a:ext>
            </a:extLst>
          </p:cNvPr>
          <p:cNvGraphicFramePr>
            <a:graphicFrameLocks noChangeAspect="1"/>
          </p:cNvGraphicFramePr>
          <p:nvPr/>
        </p:nvGraphicFramePr>
        <p:xfrm>
          <a:off x="4345" y="66675"/>
          <a:ext cx="12187655" cy="6677025"/>
        </p:xfrm>
        <a:graphic>
          <a:graphicData uri="http://schemas.openxmlformats.org/presentationml/2006/ole">
            <mc:AlternateContent xmlns:mc="http://schemas.openxmlformats.org/markup-compatibility/2006">
              <mc:Choice xmlns:v="urn:schemas-microsoft-com:vml" Requires="v">
                <p:oleObj spid="_x0000_s23591" name="Image" r:id="rId3" imgW="23294880" imgH="12761640" progId="Photoshop.Image.24">
                  <p:embed/>
                </p:oleObj>
              </mc:Choice>
              <mc:Fallback>
                <p:oleObj name="Image" r:id="rId3" imgW="23294880" imgH="12761640" progId="Photoshop.Image.24">
                  <p:embed/>
                  <p:pic>
                    <p:nvPicPr>
                      <p:cNvPr id="2" name="Object 1">
                        <a:extLst>
                          <a:ext uri="{FF2B5EF4-FFF2-40B4-BE49-F238E27FC236}">
                            <a16:creationId xmlns:a16="http://schemas.microsoft.com/office/drawing/2014/main" id="{35B534A7-F12A-4A73-979B-AB9FE4DEDEF1}"/>
                          </a:ext>
                        </a:extLst>
                      </p:cNvPr>
                      <p:cNvPicPr/>
                      <p:nvPr/>
                    </p:nvPicPr>
                    <p:blipFill>
                      <a:blip r:embed="rId4"/>
                      <a:stretch>
                        <a:fillRect/>
                      </a:stretch>
                    </p:blipFill>
                    <p:spPr>
                      <a:xfrm>
                        <a:off x="4345" y="66675"/>
                        <a:ext cx="12187655" cy="6677025"/>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E1AF3874-FF5F-4A2B-A102-F4869B9C3C39}"/>
              </a:ext>
            </a:extLst>
          </p:cNvPr>
          <p:cNvSpPr txBox="1"/>
          <p:nvPr/>
        </p:nvSpPr>
        <p:spPr>
          <a:xfrm>
            <a:off x="1095375" y="1162051"/>
            <a:ext cx="5181600" cy="1138773"/>
          </a:xfrm>
          <a:prstGeom prst="rect">
            <a:avLst/>
          </a:prstGeom>
          <a:solidFill>
            <a:schemeClr val="bg1"/>
          </a:solidFill>
          <a:ln w="38100">
            <a:solidFill>
              <a:schemeClr val="tx1"/>
            </a:solidFill>
          </a:ln>
        </p:spPr>
        <p:txBody>
          <a:bodyPr wrap="square" rtlCol="0">
            <a:spAutoFit/>
          </a:bodyPr>
          <a:lstStyle/>
          <a:p>
            <a:pPr algn="l"/>
            <a:r>
              <a:rPr lang="en-US" sz="3000" i="1" dirty="0"/>
              <a:t>r=0.93 </a:t>
            </a:r>
            <a:r>
              <a:rPr lang="en-US" sz="1900" i="1" dirty="0"/>
              <a:t>indicates a </a:t>
            </a:r>
            <a:r>
              <a:rPr lang="en-US" sz="1900" i="1" u="sng" dirty="0"/>
              <a:t>very strong</a:t>
            </a:r>
            <a:r>
              <a:rPr lang="en-US" sz="1900" i="1" dirty="0"/>
              <a:t> correlation.</a:t>
            </a:r>
          </a:p>
          <a:p>
            <a:pPr algn="l"/>
            <a:r>
              <a:rPr lang="en-US" sz="1900" i="1" u="sng" dirty="0"/>
              <a:t>Stratifying by age</a:t>
            </a:r>
            <a:r>
              <a:rPr lang="en-US" sz="1900" i="1" dirty="0"/>
              <a:t> increased the correlation further (no age-related Simpson Paradox).</a:t>
            </a:r>
          </a:p>
        </p:txBody>
      </p:sp>
      <p:graphicFrame>
        <p:nvGraphicFramePr>
          <p:cNvPr id="9" name="Object 8">
            <a:extLst>
              <a:ext uri="{FF2B5EF4-FFF2-40B4-BE49-F238E27FC236}">
                <a16:creationId xmlns:a16="http://schemas.microsoft.com/office/drawing/2014/main" id="{AF510CF9-1568-4A80-BE47-90DA9F131910}"/>
              </a:ext>
            </a:extLst>
          </p:cNvPr>
          <p:cNvGraphicFramePr>
            <a:graphicFrameLocks noChangeAspect="1"/>
          </p:cNvGraphicFramePr>
          <p:nvPr>
            <p:extLst>
              <p:ext uri="{D42A27DB-BD31-4B8C-83A1-F6EECF244321}">
                <p14:modId xmlns:p14="http://schemas.microsoft.com/office/powerpoint/2010/main" val="3538561961"/>
              </p:ext>
            </p:extLst>
          </p:nvPr>
        </p:nvGraphicFramePr>
        <p:xfrm>
          <a:off x="9836799" y="1716049"/>
          <a:ext cx="2350855" cy="3563976"/>
        </p:xfrm>
        <a:graphic>
          <a:graphicData uri="http://schemas.openxmlformats.org/presentationml/2006/ole">
            <mc:AlternateContent xmlns:mc="http://schemas.openxmlformats.org/markup-compatibility/2006">
              <mc:Choice xmlns:v="urn:schemas-microsoft-com:vml" Requires="v">
                <p:oleObj spid="_x0000_s23592" name="Image" r:id="rId5" imgW="3761640" imgH="5704560" progId="Photoshop.Image.24">
                  <p:embed/>
                </p:oleObj>
              </mc:Choice>
              <mc:Fallback>
                <p:oleObj name="Image" r:id="rId5" imgW="3761640" imgH="5704560" progId="Photoshop.Image.24">
                  <p:embed/>
                  <p:pic>
                    <p:nvPicPr>
                      <p:cNvPr id="3" name="Object 2">
                        <a:extLst>
                          <a:ext uri="{FF2B5EF4-FFF2-40B4-BE49-F238E27FC236}">
                            <a16:creationId xmlns:a16="http://schemas.microsoft.com/office/drawing/2014/main" id="{B6D8576B-7C00-461B-9E41-34F4E3382F07}"/>
                          </a:ext>
                        </a:extLst>
                      </p:cNvPr>
                      <p:cNvPicPr/>
                      <p:nvPr/>
                    </p:nvPicPr>
                    <p:blipFill>
                      <a:blip r:embed="rId6"/>
                      <a:stretch>
                        <a:fillRect/>
                      </a:stretch>
                    </p:blipFill>
                    <p:spPr>
                      <a:xfrm>
                        <a:off x="9836799" y="1716049"/>
                        <a:ext cx="2350855" cy="3563976"/>
                      </a:xfrm>
                      <a:prstGeom prst="rect">
                        <a:avLst/>
                      </a:prstGeom>
                    </p:spPr>
                  </p:pic>
                </p:oleObj>
              </mc:Fallback>
            </mc:AlternateContent>
          </a:graphicData>
        </a:graphic>
      </p:graphicFrame>
    </p:spTree>
    <p:extLst>
      <p:ext uri="{BB962C8B-B14F-4D97-AF65-F5344CB8AC3E}">
        <p14:creationId xmlns:p14="http://schemas.microsoft.com/office/powerpoint/2010/main" val="25216085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BD52A-B14B-4108-9B2E-D80FD40E12F4}"/>
              </a:ext>
            </a:extLst>
          </p:cNvPr>
          <p:cNvSpPr>
            <a:spLocks noGrp="1"/>
          </p:cNvSpPr>
          <p:nvPr>
            <p:ph type="title"/>
          </p:nvPr>
        </p:nvSpPr>
        <p:spPr>
          <a:xfrm>
            <a:off x="838200" y="-182772"/>
            <a:ext cx="10515600" cy="1325563"/>
          </a:xfrm>
        </p:spPr>
        <p:txBody>
          <a:bodyPr/>
          <a:lstStyle/>
          <a:p>
            <a:pPr algn="ctr"/>
            <a:r>
              <a:rPr lang="en-US" b="1" dirty="0"/>
              <a:t>Causality and Time-Order Relationship</a:t>
            </a:r>
            <a:endParaRPr lang="en-DE" b="1" dirty="0"/>
          </a:p>
        </p:txBody>
      </p:sp>
      <p:sp>
        <p:nvSpPr>
          <p:cNvPr id="3" name="Content Placeholder 2">
            <a:extLst>
              <a:ext uri="{FF2B5EF4-FFF2-40B4-BE49-F238E27FC236}">
                <a16:creationId xmlns:a16="http://schemas.microsoft.com/office/drawing/2014/main" id="{26B16007-3CD6-4116-88AA-AE12D61E6420}"/>
              </a:ext>
            </a:extLst>
          </p:cNvPr>
          <p:cNvSpPr>
            <a:spLocks noGrp="1"/>
          </p:cNvSpPr>
          <p:nvPr>
            <p:ph idx="1"/>
          </p:nvPr>
        </p:nvSpPr>
        <p:spPr>
          <a:xfrm>
            <a:off x="0" y="1085850"/>
            <a:ext cx="12192000" cy="5772150"/>
          </a:xfrm>
        </p:spPr>
        <p:txBody>
          <a:bodyPr>
            <a:normAutofit/>
          </a:bodyPr>
          <a:lstStyle/>
          <a:p>
            <a:r>
              <a:rPr lang="en-US" dirty="0"/>
              <a:t>Do first doses cause COVID deaths or do COVID deaths cause first doses?</a:t>
            </a:r>
          </a:p>
          <a:p>
            <a:endParaRPr lang="en-US" dirty="0"/>
          </a:p>
          <a:p>
            <a:r>
              <a:rPr lang="en-US" dirty="0"/>
              <a:t>In a cause-effect relationship, the </a:t>
            </a:r>
            <a:r>
              <a:rPr lang="en-US" u="sng" dirty="0"/>
              <a:t>cause</a:t>
            </a:r>
            <a:r>
              <a:rPr lang="en-US" dirty="0"/>
              <a:t> always </a:t>
            </a:r>
            <a:r>
              <a:rPr lang="en-US" u="sng" dirty="0"/>
              <a:t>precedes</a:t>
            </a:r>
            <a:r>
              <a:rPr lang="en-US" dirty="0"/>
              <a:t> the </a:t>
            </a:r>
            <a:r>
              <a:rPr lang="en-US" u="sng" dirty="0"/>
              <a:t>effect</a:t>
            </a:r>
            <a:r>
              <a:rPr lang="en-US" dirty="0"/>
              <a:t>.</a:t>
            </a:r>
          </a:p>
          <a:p>
            <a:endParaRPr lang="en-US" dirty="0"/>
          </a:p>
          <a:p>
            <a:r>
              <a:rPr lang="en-US" dirty="0"/>
              <a:t>There is a technique that allows us to establish the time-order relationship between two causally linked variables.</a:t>
            </a:r>
          </a:p>
          <a:p>
            <a:endParaRPr lang="en-US" dirty="0"/>
          </a:p>
          <a:p>
            <a:r>
              <a:rPr lang="en-US" dirty="0"/>
              <a:t>We can </a:t>
            </a:r>
            <a:r>
              <a:rPr lang="en-US" u="sng" dirty="0"/>
              <a:t>shift one of the two timeseries forward and backward</a:t>
            </a:r>
            <a:r>
              <a:rPr lang="en-US" dirty="0"/>
              <a:t> and observe how it affects the strength of the correlation.</a:t>
            </a:r>
          </a:p>
          <a:p>
            <a:endParaRPr lang="en-US" dirty="0"/>
          </a:p>
          <a:p>
            <a:r>
              <a:rPr lang="en-US" dirty="0"/>
              <a:t>This allows us to </a:t>
            </a:r>
            <a:r>
              <a:rPr lang="en-US" u="sng" dirty="0"/>
              <a:t>discriminate between cause and effect.</a:t>
            </a:r>
          </a:p>
          <a:p>
            <a:endParaRPr lang="en-US" dirty="0"/>
          </a:p>
          <a:p>
            <a:endParaRPr lang="en-US" dirty="0"/>
          </a:p>
          <a:p>
            <a:pPr marL="457200" lvl="1" indent="0">
              <a:buNone/>
            </a:pPr>
            <a:endParaRPr lang="en-US" dirty="0"/>
          </a:p>
        </p:txBody>
      </p:sp>
    </p:spTree>
    <p:extLst>
      <p:ext uri="{BB962C8B-B14F-4D97-AF65-F5344CB8AC3E}">
        <p14:creationId xmlns:p14="http://schemas.microsoft.com/office/powerpoint/2010/main" val="15183758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D598F-D332-476B-AFE4-B6FDAF5D09BE}"/>
              </a:ext>
            </a:extLst>
          </p:cNvPr>
          <p:cNvSpPr>
            <a:spLocks noGrp="1"/>
          </p:cNvSpPr>
          <p:nvPr>
            <p:ph type="title"/>
          </p:nvPr>
        </p:nvSpPr>
        <p:spPr/>
        <p:txBody>
          <a:bodyPr/>
          <a:lstStyle/>
          <a:p>
            <a:endParaRPr lang="en-DE" dirty="0"/>
          </a:p>
        </p:txBody>
      </p:sp>
      <p:graphicFrame>
        <p:nvGraphicFramePr>
          <p:cNvPr id="4" name="Object 3">
            <a:extLst>
              <a:ext uri="{FF2B5EF4-FFF2-40B4-BE49-F238E27FC236}">
                <a16:creationId xmlns:a16="http://schemas.microsoft.com/office/drawing/2014/main" id="{9C7EA3EF-A853-43EF-8CCB-BB7F045BF9F7}"/>
              </a:ext>
            </a:extLst>
          </p:cNvPr>
          <p:cNvGraphicFramePr>
            <a:graphicFrameLocks noChangeAspect="1"/>
          </p:cNvGraphicFramePr>
          <p:nvPr/>
        </p:nvGraphicFramePr>
        <p:xfrm>
          <a:off x="0" y="0"/>
          <a:ext cx="12181982" cy="5791200"/>
        </p:xfrm>
        <a:graphic>
          <a:graphicData uri="http://schemas.openxmlformats.org/presentationml/2006/ole">
            <mc:AlternateContent xmlns:mc="http://schemas.openxmlformats.org/markup-compatibility/2006">
              <mc:Choice xmlns:v="urn:schemas-microsoft-com:vml" Requires="v">
                <p:oleObj spid="_x0000_s24602" name="Image" r:id="rId3" imgW="24485400" imgH="11638080" progId="Photoshop.Image.24">
                  <p:embed/>
                </p:oleObj>
              </mc:Choice>
              <mc:Fallback>
                <p:oleObj name="Image" r:id="rId3" imgW="24485400" imgH="11638080" progId="Photoshop.Image.24">
                  <p:embed/>
                  <p:pic>
                    <p:nvPicPr>
                      <p:cNvPr id="4" name="Object 3">
                        <a:extLst>
                          <a:ext uri="{FF2B5EF4-FFF2-40B4-BE49-F238E27FC236}">
                            <a16:creationId xmlns:a16="http://schemas.microsoft.com/office/drawing/2014/main" id="{9C7EA3EF-A853-43EF-8CCB-BB7F045BF9F7}"/>
                          </a:ext>
                        </a:extLst>
                      </p:cNvPr>
                      <p:cNvPicPr/>
                      <p:nvPr/>
                    </p:nvPicPr>
                    <p:blipFill>
                      <a:blip r:embed="rId4"/>
                      <a:stretch>
                        <a:fillRect/>
                      </a:stretch>
                    </p:blipFill>
                    <p:spPr>
                      <a:xfrm>
                        <a:off x="0" y="0"/>
                        <a:ext cx="12181982" cy="5791200"/>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ABDF042B-BC3E-4CC6-8936-E3F3321FCB5A}"/>
              </a:ext>
            </a:extLst>
          </p:cNvPr>
          <p:cNvSpPr txBox="1"/>
          <p:nvPr/>
        </p:nvSpPr>
        <p:spPr>
          <a:xfrm>
            <a:off x="6686550" y="6488668"/>
            <a:ext cx="5505449" cy="369332"/>
          </a:xfrm>
          <a:prstGeom prst="rect">
            <a:avLst/>
          </a:prstGeom>
          <a:noFill/>
        </p:spPr>
        <p:txBody>
          <a:bodyPr wrap="square" rtlCol="0">
            <a:spAutoFit/>
          </a:bodyPr>
          <a:lstStyle/>
          <a:p>
            <a:pPr algn="l"/>
            <a:r>
              <a:rPr lang="en-GB" i="1" dirty="0"/>
              <a:t>Sources: CDC WONDER and CDC daily vaccination dataset</a:t>
            </a:r>
          </a:p>
        </p:txBody>
      </p:sp>
    </p:spTree>
    <p:extLst>
      <p:ext uri="{BB962C8B-B14F-4D97-AF65-F5344CB8AC3E}">
        <p14:creationId xmlns:p14="http://schemas.microsoft.com/office/powerpoint/2010/main" val="31536006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a:extLst>
              <a:ext uri="{FF2B5EF4-FFF2-40B4-BE49-F238E27FC236}">
                <a16:creationId xmlns:a16="http://schemas.microsoft.com/office/drawing/2014/main" id="{771786E2-9FF6-4387-85F7-87C024491BC4}"/>
              </a:ext>
            </a:extLst>
          </p:cNvPr>
          <p:cNvGraphicFramePr>
            <a:graphicFrameLocks noChangeAspect="1"/>
          </p:cNvGraphicFramePr>
          <p:nvPr>
            <p:extLst>
              <p:ext uri="{D42A27DB-BD31-4B8C-83A1-F6EECF244321}">
                <p14:modId xmlns:p14="http://schemas.microsoft.com/office/powerpoint/2010/main" val="469202765"/>
              </p:ext>
            </p:extLst>
          </p:nvPr>
        </p:nvGraphicFramePr>
        <p:xfrm>
          <a:off x="-12699" y="-1"/>
          <a:ext cx="12204699" cy="5801999"/>
        </p:xfrm>
        <a:graphic>
          <a:graphicData uri="http://schemas.openxmlformats.org/presentationml/2006/ole">
            <mc:AlternateContent xmlns:mc="http://schemas.openxmlformats.org/markup-compatibility/2006">
              <mc:Choice xmlns:v="urn:schemas-microsoft-com:vml" Requires="v">
                <p:oleObj spid="_x0000_s31768" name="Image" r:id="rId3" imgW="24485400" imgH="11638080" progId="Photoshop.Image.24">
                  <p:embed/>
                </p:oleObj>
              </mc:Choice>
              <mc:Fallback>
                <p:oleObj name="Image" r:id="rId3" imgW="24485400" imgH="11638080" progId="Photoshop.Image.24">
                  <p:embed/>
                  <p:pic>
                    <p:nvPicPr>
                      <p:cNvPr id="14" name="Object 13">
                        <a:extLst>
                          <a:ext uri="{FF2B5EF4-FFF2-40B4-BE49-F238E27FC236}">
                            <a16:creationId xmlns:a16="http://schemas.microsoft.com/office/drawing/2014/main" id="{771786E2-9FF6-4387-85F7-87C024491BC4}"/>
                          </a:ext>
                        </a:extLst>
                      </p:cNvPr>
                      <p:cNvPicPr/>
                      <p:nvPr/>
                    </p:nvPicPr>
                    <p:blipFill>
                      <a:blip r:embed="rId4"/>
                      <a:stretch>
                        <a:fillRect/>
                      </a:stretch>
                    </p:blipFill>
                    <p:spPr>
                      <a:xfrm>
                        <a:off x="-12699" y="-1"/>
                        <a:ext cx="12204699" cy="5801999"/>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BE634439-30F4-4E9E-828C-57F36E9AF1FB}"/>
              </a:ext>
            </a:extLst>
          </p:cNvPr>
          <p:cNvSpPr txBox="1"/>
          <p:nvPr/>
        </p:nvSpPr>
        <p:spPr>
          <a:xfrm>
            <a:off x="2124075" y="2193965"/>
            <a:ext cx="2162175" cy="553998"/>
          </a:xfrm>
          <a:prstGeom prst="rect">
            <a:avLst/>
          </a:prstGeom>
          <a:solidFill>
            <a:schemeClr val="bg1"/>
          </a:solidFill>
          <a:ln w="25400">
            <a:solidFill>
              <a:schemeClr val="tx1"/>
            </a:solidFill>
          </a:ln>
        </p:spPr>
        <p:txBody>
          <a:bodyPr wrap="square" rtlCol="0">
            <a:spAutoFit/>
          </a:bodyPr>
          <a:lstStyle/>
          <a:p>
            <a:pPr algn="l"/>
            <a:r>
              <a:rPr lang="en-US" sz="3000" b="1" dirty="0"/>
              <a:t>FIRST DOSES</a:t>
            </a:r>
            <a:endParaRPr lang="en-DE" sz="3000" b="1" dirty="0"/>
          </a:p>
        </p:txBody>
      </p:sp>
      <p:sp>
        <p:nvSpPr>
          <p:cNvPr id="6" name="TextBox 5">
            <a:extLst>
              <a:ext uri="{FF2B5EF4-FFF2-40B4-BE49-F238E27FC236}">
                <a16:creationId xmlns:a16="http://schemas.microsoft.com/office/drawing/2014/main" id="{69F8207A-E647-42A3-8A50-C021CADA5E3A}"/>
              </a:ext>
            </a:extLst>
          </p:cNvPr>
          <p:cNvSpPr txBox="1"/>
          <p:nvPr/>
        </p:nvSpPr>
        <p:spPr>
          <a:xfrm>
            <a:off x="7343774" y="2193965"/>
            <a:ext cx="2619376" cy="553998"/>
          </a:xfrm>
          <a:prstGeom prst="rect">
            <a:avLst/>
          </a:prstGeom>
          <a:solidFill>
            <a:schemeClr val="bg1"/>
          </a:solidFill>
          <a:ln w="25400">
            <a:solidFill>
              <a:schemeClr val="tx1"/>
            </a:solidFill>
          </a:ln>
        </p:spPr>
        <p:txBody>
          <a:bodyPr wrap="square" rtlCol="0">
            <a:spAutoFit/>
          </a:bodyPr>
          <a:lstStyle/>
          <a:p>
            <a:pPr algn="l"/>
            <a:r>
              <a:rPr lang="en-US" sz="3000" b="1" dirty="0"/>
              <a:t>SECOND DOSES</a:t>
            </a:r>
            <a:endParaRPr lang="en-DE" sz="3000" b="1" dirty="0"/>
          </a:p>
        </p:txBody>
      </p:sp>
      <p:sp>
        <p:nvSpPr>
          <p:cNvPr id="11" name="TextBox 10">
            <a:extLst>
              <a:ext uri="{FF2B5EF4-FFF2-40B4-BE49-F238E27FC236}">
                <a16:creationId xmlns:a16="http://schemas.microsoft.com/office/drawing/2014/main" id="{C955E1BC-6358-4AA0-AD66-C0C777D36135}"/>
              </a:ext>
            </a:extLst>
          </p:cNvPr>
          <p:cNvSpPr txBox="1"/>
          <p:nvPr/>
        </p:nvSpPr>
        <p:spPr>
          <a:xfrm>
            <a:off x="3714751" y="439807"/>
            <a:ext cx="4400550" cy="1246495"/>
          </a:xfrm>
          <a:prstGeom prst="rect">
            <a:avLst/>
          </a:prstGeom>
          <a:solidFill>
            <a:schemeClr val="bg1"/>
          </a:solidFill>
          <a:ln w="25400">
            <a:solidFill>
              <a:schemeClr val="tx1"/>
            </a:solidFill>
          </a:ln>
        </p:spPr>
        <p:txBody>
          <a:bodyPr wrap="square" rtlCol="0">
            <a:spAutoFit/>
          </a:bodyPr>
          <a:lstStyle/>
          <a:p>
            <a:pPr algn="ctr"/>
            <a:r>
              <a:rPr lang="en-US" sz="3500" b="1" dirty="0"/>
              <a:t>Correlation between</a:t>
            </a:r>
          </a:p>
          <a:p>
            <a:pPr algn="ctr"/>
            <a:r>
              <a:rPr lang="en-US" sz="4000" b="1" dirty="0"/>
              <a:t>COVID DEATHS and</a:t>
            </a:r>
          </a:p>
        </p:txBody>
      </p:sp>
      <p:sp>
        <p:nvSpPr>
          <p:cNvPr id="12" name="Arrow: Right 11">
            <a:extLst>
              <a:ext uri="{FF2B5EF4-FFF2-40B4-BE49-F238E27FC236}">
                <a16:creationId xmlns:a16="http://schemas.microsoft.com/office/drawing/2014/main" id="{F6BAE204-936A-43FD-A77B-338C89D0AEA8}"/>
              </a:ext>
            </a:extLst>
          </p:cNvPr>
          <p:cNvSpPr/>
          <p:nvPr/>
        </p:nvSpPr>
        <p:spPr>
          <a:xfrm rot="3091244">
            <a:off x="8096250" y="1809459"/>
            <a:ext cx="519112" cy="29527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3" name="Arrow: Right 12">
            <a:extLst>
              <a:ext uri="{FF2B5EF4-FFF2-40B4-BE49-F238E27FC236}">
                <a16:creationId xmlns:a16="http://schemas.microsoft.com/office/drawing/2014/main" id="{B134B32A-44D3-483E-898B-A21B8DE084B5}"/>
              </a:ext>
            </a:extLst>
          </p:cNvPr>
          <p:cNvSpPr/>
          <p:nvPr/>
        </p:nvSpPr>
        <p:spPr>
          <a:xfrm rot="7707412">
            <a:off x="3240882" y="1809458"/>
            <a:ext cx="519112" cy="29527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0" name="TextBox 19">
            <a:extLst>
              <a:ext uri="{FF2B5EF4-FFF2-40B4-BE49-F238E27FC236}">
                <a16:creationId xmlns:a16="http://schemas.microsoft.com/office/drawing/2014/main" id="{2909EFC7-C3DB-4F86-9837-9A510C68527E}"/>
              </a:ext>
            </a:extLst>
          </p:cNvPr>
          <p:cNvSpPr txBox="1"/>
          <p:nvPr/>
        </p:nvSpPr>
        <p:spPr>
          <a:xfrm>
            <a:off x="4874418" y="2232809"/>
            <a:ext cx="2014538" cy="477054"/>
          </a:xfrm>
          <a:prstGeom prst="rect">
            <a:avLst/>
          </a:prstGeom>
          <a:solidFill>
            <a:schemeClr val="bg1"/>
          </a:solidFill>
          <a:ln w="25400">
            <a:noFill/>
          </a:ln>
        </p:spPr>
        <p:txBody>
          <a:bodyPr wrap="square" rtlCol="0">
            <a:spAutoFit/>
          </a:bodyPr>
          <a:lstStyle/>
          <a:p>
            <a:pPr algn="ctr"/>
            <a:r>
              <a:rPr lang="en-US" sz="2500" b="1" dirty="0">
                <a:sym typeface="Wingdings" panose="05000000000000000000" pitchFamily="2" charset="2"/>
              </a:rPr>
              <a:t> </a:t>
            </a:r>
            <a:r>
              <a:rPr lang="en-US" sz="2500" b="1" dirty="0"/>
              <a:t>Shifted </a:t>
            </a:r>
            <a:r>
              <a:rPr lang="en-US" sz="2500" b="1" dirty="0">
                <a:sym typeface="Wingdings" panose="05000000000000000000" pitchFamily="2" charset="2"/>
              </a:rPr>
              <a:t></a:t>
            </a:r>
            <a:endParaRPr lang="en-DE" sz="2500" b="1" dirty="0"/>
          </a:p>
        </p:txBody>
      </p:sp>
      <p:sp>
        <p:nvSpPr>
          <p:cNvPr id="21" name="TextBox 20">
            <a:extLst>
              <a:ext uri="{FF2B5EF4-FFF2-40B4-BE49-F238E27FC236}">
                <a16:creationId xmlns:a16="http://schemas.microsoft.com/office/drawing/2014/main" id="{89FB65D9-0B4D-41F5-9F65-129403340283}"/>
              </a:ext>
            </a:extLst>
          </p:cNvPr>
          <p:cNvSpPr txBox="1"/>
          <p:nvPr/>
        </p:nvSpPr>
        <p:spPr>
          <a:xfrm>
            <a:off x="6686550" y="6488668"/>
            <a:ext cx="5505449" cy="369332"/>
          </a:xfrm>
          <a:prstGeom prst="rect">
            <a:avLst/>
          </a:prstGeom>
          <a:noFill/>
        </p:spPr>
        <p:txBody>
          <a:bodyPr wrap="square" rtlCol="0">
            <a:spAutoFit/>
          </a:bodyPr>
          <a:lstStyle/>
          <a:p>
            <a:pPr algn="l"/>
            <a:r>
              <a:rPr lang="en-GB" i="1" dirty="0"/>
              <a:t>Sources: CDC WONDER and CDC daily vaccination dataset</a:t>
            </a:r>
          </a:p>
        </p:txBody>
      </p:sp>
    </p:spTree>
    <p:extLst>
      <p:ext uri="{BB962C8B-B14F-4D97-AF65-F5344CB8AC3E}">
        <p14:creationId xmlns:p14="http://schemas.microsoft.com/office/powerpoint/2010/main" val="35706870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a:extLst>
              <a:ext uri="{FF2B5EF4-FFF2-40B4-BE49-F238E27FC236}">
                <a16:creationId xmlns:a16="http://schemas.microsoft.com/office/drawing/2014/main" id="{771786E2-9FF6-4387-85F7-87C024491BC4}"/>
              </a:ext>
            </a:extLst>
          </p:cNvPr>
          <p:cNvGraphicFramePr>
            <a:graphicFrameLocks noChangeAspect="1"/>
          </p:cNvGraphicFramePr>
          <p:nvPr/>
        </p:nvGraphicFramePr>
        <p:xfrm>
          <a:off x="-12699" y="-1"/>
          <a:ext cx="12204699" cy="5801999"/>
        </p:xfrm>
        <a:graphic>
          <a:graphicData uri="http://schemas.openxmlformats.org/presentationml/2006/ole">
            <mc:AlternateContent xmlns:mc="http://schemas.openxmlformats.org/markup-compatibility/2006">
              <mc:Choice xmlns:v="urn:schemas-microsoft-com:vml" Requires="v">
                <p:oleObj spid="_x0000_s30743" name="Image" r:id="rId3" imgW="24485400" imgH="11638080" progId="Photoshop.Image.24">
                  <p:embed/>
                </p:oleObj>
              </mc:Choice>
              <mc:Fallback>
                <p:oleObj name="Image" r:id="rId3" imgW="24485400" imgH="11638080" progId="Photoshop.Image.24">
                  <p:embed/>
                  <p:pic>
                    <p:nvPicPr>
                      <p:cNvPr id="14" name="Object 13">
                        <a:extLst>
                          <a:ext uri="{FF2B5EF4-FFF2-40B4-BE49-F238E27FC236}">
                            <a16:creationId xmlns:a16="http://schemas.microsoft.com/office/drawing/2014/main" id="{771786E2-9FF6-4387-85F7-87C024491BC4}"/>
                          </a:ext>
                        </a:extLst>
                      </p:cNvPr>
                      <p:cNvPicPr/>
                      <p:nvPr/>
                    </p:nvPicPr>
                    <p:blipFill>
                      <a:blip r:embed="rId4"/>
                      <a:stretch>
                        <a:fillRect/>
                      </a:stretch>
                    </p:blipFill>
                    <p:spPr>
                      <a:xfrm>
                        <a:off x="-12699" y="-1"/>
                        <a:ext cx="12204699" cy="5801999"/>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E4E03325-28F1-4DF0-98CC-2CB58A75F53B}"/>
              </a:ext>
            </a:extLst>
          </p:cNvPr>
          <p:cNvSpPr txBox="1"/>
          <p:nvPr/>
        </p:nvSpPr>
        <p:spPr>
          <a:xfrm>
            <a:off x="800100" y="3346490"/>
            <a:ext cx="2162175" cy="1246495"/>
          </a:xfrm>
          <a:prstGeom prst="rect">
            <a:avLst/>
          </a:prstGeom>
          <a:solidFill>
            <a:schemeClr val="bg1"/>
          </a:solidFill>
          <a:ln w="25400">
            <a:solidFill>
              <a:schemeClr val="tx1"/>
            </a:solidFill>
          </a:ln>
        </p:spPr>
        <p:txBody>
          <a:bodyPr wrap="square" rtlCol="0">
            <a:spAutoFit/>
          </a:bodyPr>
          <a:lstStyle/>
          <a:p>
            <a:pPr algn="ctr"/>
            <a:r>
              <a:rPr lang="en-US" sz="2500" b="1" dirty="0"/>
              <a:t>First doses</a:t>
            </a:r>
          </a:p>
          <a:p>
            <a:pPr algn="ctr"/>
            <a:r>
              <a:rPr lang="en-US" sz="2500" b="1" dirty="0"/>
              <a:t>precede</a:t>
            </a:r>
          </a:p>
          <a:p>
            <a:pPr algn="ctr"/>
            <a:r>
              <a:rPr lang="en-US" sz="2500" b="1" dirty="0"/>
              <a:t>COVID deaths</a:t>
            </a:r>
            <a:endParaRPr lang="en-DE" sz="2500" b="1" dirty="0"/>
          </a:p>
        </p:txBody>
      </p:sp>
      <p:sp>
        <p:nvSpPr>
          <p:cNvPr id="8" name="TextBox 7">
            <a:extLst>
              <a:ext uri="{FF2B5EF4-FFF2-40B4-BE49-F238E27FC236}">
                <a16:creationId xmlns:a16="http://schemas.microsoft.com/office/drawing/2014/main" id="{DA003BCF-FDD7-4309-9649-B4CB7D7D5A45}"/>
              </a:ext>
            </a:extLst>
          </p:cNvPr>
          <p:cNvSpPr txBox="1"/>
          <p:nvPr/>
        </p:nvSpPr>
        <p:spPr>
          <a:xfrm>
            <a:off x="3429000" y="3346489"/>
            <a:ext cx="2162175" cy="1246495"/>
          </a:xfrm>
          <a:prstGeom prst="rect">
            <a:avLst/>
          </a:prstGeom>
          <a:solidFill>
            <a:schemeClr val="bg1"/>
          </a:solidFill>
          <a:ln w="25400">
            <a:solidFill>
              <a:schemeClr val="tx1"/>
            </a:solidFill>
          </a:ln>
        </p:spPr>
        <p:txBody>
          <a:bodyPr wrap="square" rtlCol="0">
            <a:spAutoFit/>
          </a:bodyPr>
          <a:lstStyle/>
          <a:p>
            <a:pPr algn="ctr"/>
            <a:r>
              <a:rPr lang="en-US" sz="2500" b="1" dirty="0"/>
              <a:t>COVID deaths</a:t>
            </a:r>
            <a:endParaRPr lang="en-DE" sz="2500" b="1" dirty="0"/>
          </a:p>
          <a:p>
            <a:pPr algn="ctr"/>
            <a:r>
              <a:rPr lang="en-US" sz="2500" b="1" dirty="0"/>
              <a:t>precede</a:t>
            </a:r>
          </a:p>
          <a:p>
            <a:pPr algn="ctr"/>
            <a:r>
              <a:rPr lang="en-US" sz="2500" b="1" dirty="0"/>
              <a:t>first doses</a:t>
            </a:r>
          </a:p>
        </p:txBody>
      </p:sp>
      <p:sp>
        <p:nvSpPr>
          <p:cNvPr id="9" name="TextBox 8">
            <a:extLst>
              <a:ext uri="{FF2B5EF4-FFF2-40B4-BE49-F238E27FC236}">
                <a16:creationId xmlns:a16="http://schemas.microsoft.com/office/drawing/2014/main" id="{CF1F676D-9C46-4083-AF71-9AC3D9DE1EF0}"/>
              </a:ext>
            </a:extLst>
          </p:cNvPr>
          <p:cNvSpPr txBox="1"/>
          <p:nvPr/>
        </p:nvSpPr>
        <p:spPr>
          <a:xfrm>
            <a:off x="6253162" y="3346489"/>
            <a:ext cx="2162175" cy="1246495"/>
          </a:xfrm>
          <a:prstGeom prst="rect">
            <a:avLst/>
          </a:prstGeom>
          <a:solidFill>
            <a:schemeClr val="bg1"/>
          </a:solidFill>
          <a:ln w="25400">
            <a:solidFill>
              <a:schemeClr val="tx1"/>
            </a:solidFill>
          </a:ln>
        </p:spPr>
        <p:txBody>
          <a:bodyPr wrap="square" rtlCol="0">
            <a:spAutoFit/>
          </a:bodyPr>
          <a:lstStyle/>
          <a:p>
            <a:pPr algn="ctr"/>
            <a:r>
              <a:rPr lang="en-US" sz="2500" b="1" dirty="0"/>
              <a:t>Second doses</a:t>
            </a:r>
          </a:p>
          <a:p>
            <a:pPr algn="ctr"/>
            <a:r>
              <a:rPr lang="en-US" sz="2500" b="1" dirty="0"/>
              <a:t>precede</a:t>
            </a:r>
          </a:p>
          <a:p>
            <a:pPr algn="ctr"/>
            <a:r>
              <a:rPr lang="en-US" sz="2500" b="1" dirty="0"/>
              <a:t>COVID deaths</a:t>
            </a:r>
            <a:endParaRPr lang="en-DE" sz="2500" b="1" dirty="0"/>
          </a:p>
        </p:txBody>
      </p:sp>
      <p:sp>
        <p:nvSpPr>
          <p:cNvPr id="10" name="TextBox 9">
            <a:extLst>
              <a:ext uri="{FF2B5EF4-FFF2-40B4-BE49-F238E27FC236}">
                <a16:creationId xmlns:a16="http://schemas.microsoft.com/office/drawing/2014/main" id="{7FC961D5-1BF3-4352-B48B-12C12A39FA59}"/>
              </a:ext>
            </a:extLst>
          </p:cNvPr>
          <p:cNvSpPr txBox="1"/>
          <p:nvPr/>
        </p:nvSpPr>
        <p:spPr>
          <a:xfrm>
            <a:off x="8882062" y="3346488"/>
            <a:ext cx="2162175" cy="1246495"/>
          </a:xfrm>
          <a:prstGeom prst="rect">
            <a:avLst/>
          </a:prstGeom>
          <a:solidFill>
            <a:schemeClr val="bg1"/>
          </a:solidFill>
          <a:ln w="25400">
            <a:solidFill>
              <a:schemeClr val="tx1"/>
            </a:solidFill>
          </a:ln>
        </p:spPr>
        <p:txBody>
          <a:bodyPr wrap="square" rtlCol="0">
            <a:spAutoFit/>
          </a:bodyPr>
          <a:lstStyle/>
          <a:p>
            <a:pPr algn="ctr"/>
            <a:r>
              <a:rPr lang="en-US" sz="2500" b="1" dirty="0"/>
              <a:t>COVID deaths</a:t>
            </a:r>
            <a:endParaRPr lang="en-DE" sz="2500" b="1" dirty="0"/>
          </a:p>
          <a:p>
            <a:pPr algn="ctr"/>
            <a:r>
              <a:rPr lang="en-US" sz="2500" b="1" dirty="0"/>
              <a:t>precede</a:t>
            </a:r>
          </a:p>
          <a:p>
            <a:pPr algn="ctr"/>
            <a:r>
              <a:rPr lang="en-US" sz="2500" b="1" dirty="0"/>
              <a:t>second doses</a:t>
            </a:r>
          </a:p>
        </p:txBody>
      </p:sp>
      <p:sp>
        <p:nvSpPr>
          <p:cNvPr id="12" name="Arrow: Right 11">
            <a:extLst>
              <a:ext uri="{FF2B5EF4-FFF2-40B4-BE49-F238E27FC236}">
                <a16:creationId xmlns:a16="http://schemas.microsoft.com/office/drawing/2014/main" id="{F6BAE204-936A-43FD-A77B-338C89D0AEA8}"/>
              </a:ext>
            </a:extLst>
          </p:cNvPr>
          <p:cNvSpPr/>
          <p:nvPr/>
        </p:nvSpPr>
        <p:spPr>
          <a:xfrm rot="3091244">
            <a:off x="8096250" y="1809459"/>
            <a:ext cx="519112" cy="29527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5" name="Arrow: Right 14">
            <a:extLst>
              <a:ext uri="{FF2B5EF4-FFF2-40B4-BE49-F238E27FC236}">
                <a16:creationId xmlns:a16="http://schemas.microsoft.com/office/drawing/2014/main" id="{39CEBCA9-112E-4015-86DC-C5FCC82FF005}"/>
              </a:ext>
            </a:extLst>
          </p:cNvPr>
          <p:cNvSpPr/>
          <p:nvPr/>
        </p:nvSpPr>
        <p:spPr>
          <a:xfrm rot="7707412">
            <a:off x="1782746" y="2903778"/>
            <a:ext cx="519112" cy="29527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6" name="Arrow: Right 15">
            <a:extLst>
              <a:ext uri="{FF2B5EF4-FFF2-40B4-BE49-F238E27FC236}">
                <a16:creationId xmlns:a16="http://schemas.microsoft.com/office/drawing/2014/main" id="{194770CC-1F4F-4CE6-A73B-1857EADD214E}"/>
              </a:ext>
            </a:extLst>
          </p:cNvPr>
          <p:cNvSpPr/>
          <p:nvPr/>
        </p:nvSpPr>
        <p:spPr>
          <a:xfrm rot="3091244">
            <a:off x="9808369" y="2895380"/>
            <a:ext cx="519112" cy="29527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 name="Arrow: Right 16">
            <a:extLst>
              <a:ext uri="{FF2B5EF4-FFF2-40B4-BE49-F238E27FC236}">
                <a16:creationId xmlns:a16="http://schemas.microsoft.com/office/drawing/2014/main" id="{96AC7231-6394-4906-8C31-E4C7CDD13B38}"/>
              </a:ext>
            </a:extLst>
          </p:cNvPr>
          <p:cNvSpPr/>
          <p:nvPr/>
        </p:nvSpPr>
        <p:spPr>
          <a:xfrm rot="3091244">
            <a:off x="4114828" y="2895380"/>
            <a:ext cx="519112" cy="29527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 name="Arrow: Right 17">
            <a:extLst>
              <a:ext uri="{FF2B5EF4-FFF2-40B4-BE49-F238E27FC236}">
                <a16:creationId xmlns:a16="http://schemas.microsoft.com/office/drawing/2014/main" id="{2ABEA08F-2454-4962-A1CC-BD4F18F179AF}"/>
              </a:ext>
            </a:extLst>
          </p:cNvPr>
          <p:cNvSpPr/>
          <p:nvPr/>
        </p:nvSpPr>
        <p:spPr>
          <a:xfrm rot="7707412">
            <a:off x="7009477" y="2895363"/>
            <a:ext cx="519112" cy="29527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9" name="TextBox 18">
            <a:extLst>
              <a:ext uri="{FF2B5EF4-FFF2-40B4-BE49-F238E27FC236}">
                <a16:creationId xmlns:a16="http://schemas.microsoft.com/office/drawing/2014/main" id="{FA9E8EC9-C7DB-4DE9-BF02-40DA4E1CB92E}"/>
              </a:ext>
            </a:extLst>
          </p:cNvPr>
          <p:cNvSpPr txBox="1"/>
          <p:nvPr/>
        </p:nvSpPr>
        <p:spPr>
          <a:xfrm>
            <a:off x="2124075" y="2195164"/>
            <a:ext cx="2162175" cy="553998"/>
          </a:xfrm>
          <a:prstGeom prst="rect">
            <a:avLst/>
          </a:prstGeom>
          <a:solidFill>
            <a:schemeClr val="bg1"/>
          </a:solidFill>
          <a:ln w="25400">
            <a:solidFill>
              <a:schemeClr val="tx1"/>
            </a:solidFill>
          </a:ln>
        </p:spPr>
        <p:txBody>
          <a:bodyPr wrap="square" rtlCol="0">
            <a:spAutoFit/>
          </a:bodyPr>
          <a:lstStyle/>
          <a:p>
            <a:pPr algn="l"/>
            <a:r>
              <a:rPr lang="en-US" sz="3000" b="1" dirty="0"/>
              <a:t>FIRST DOSES</a:t>
            </a:r>
            <a:endParaRPr lang="en-DE" sz="3000" b="1" dirty="0"/>
          </a:p>
        </p:txBody>
      </p:sp>
      <p:sp>
        <p:nvSpPr>
          <p:cNvPr id="20" name="TextBox 19">
            <a:extLst>
              <a:ext uri="{FF2B5EF4-FFF2-40B4-BE49-F238E27FC236}">
                <a16:creationId xmlns:a16="http://schemas.microsoft.com/office/drawing/2014/main" id="{DF8E565E-92BC-42AA-B0E6-4BE8EB8BC44B}"/>
              </a:ext>
            </a:extLst>
          </p:cNvPr>
          <p:cNvSpPr txBox="1"/>
          <p:nvPr/>
        </p:nvSpPr>
        <p:spPr>
          <a:xfrm>
            <a:off x="7343774" y="2195164"/>
            <a:ext cx="2619376" cy="553998"/>
          </a:xfrm>
          <a:prstGeom prst="rect">
            <a:avLst/>
          </a:prstGeom>
          <a:solidFill>
            <a:schemeClr val="bg1"/>
          </a:solidFill>
          <a:ln w="25400">
            <a:solidFill>
              <a:schemeClr val="tx1"/>
            </a:solidFill>
          </a:ln>
        </p:spPr>
        <p:txBody>
          <a:bodyPr wrap="square" rtlCol="0">
            <a:spAutoFit/>
          </a:bodyPr>
          <a:lstStyle/>
          <a:p>
            <a:pPr algn="l"/>
            <a:r>
              <a:rPr lang="en-US" sz="3000" b="1" dirty="0"/>
              <a:t>SECOND DOSES</a:t>
            </a:r>
            <a:endParaRPr lang="en-DE" sz="3000" b="1" dirty="0"/>
          </a:p>
        </p:txBody>
      </p:sp>
      <p:sp>
        <p:nvSpPr>
          <p:cNvPr id="21" name="TextBox 20">
            <a:extLst>
              <a:ext uri="{FF2B5EF4-FFF2-40B4-BE49-F238E27FC236}">
                <a16:creationId xmlns:a16="http://schemas.microsoft.com/office/drawing/2014/main" id="{830A1940-403A-4214-A86A-5F94A4590903}"/>
              </a:ext>
            </a:extLst>
          </p:cNvPr>
          <p:cNvSpPr txBox="1"/>
          <p:nvPr/>
        </p:nvSpPr>
        <p:spPr>
          <a:xfrm>
            <a:off x="3714751" y="441006"/>
            <a:ext cx="4400550" cy="1246495"/>
          </a:xfrm>
          <a:prstGeom prst="rect">
            <a:avLst/>
          </a:prstGeom>
          <a:solidFill>
            <a:schemeClr val="bg1"/>
          </a:solidFill>
          <a:ln w="25400">
            <a:solidFill>
              <a:schemeClr val="tx1"/>
            </a:solidFill>
          </a:ln>
        </p:spPr>
        <p:txBody>
          <a:bodyPr wrap="square" rtlCol="0">
            <a:spAutoFit/>
          </a:bodyPr>
          <a:lstStyle/>
          <a:p>
            <a:pPr algn="ctr"/>
            <a:r>
              <a:rPr lang="en-US" sz="3500" b="1" dirty="0"/>
              <a:t>Correlation between</a:t>
            </a:r>
          </a:p>
          <a:p>
            <a:pPr algn="ctr"/>
            <a:r>
              <a:rPr lang="en-US" sz="4000" b="1" dirty="0"/>
              <a:t>COVID DEATHS and</a:t>
            </a:r>
          </a:p>
        </p:txBody>
      </p:sp>
      <p:sp>
        <p:nvSpPr>
          <p:cNvPr id="23" name="Arrow: Right 22">
            <a:extLst>
              <a:ext uri="{FF2B5EF4-FFF2-40B4-BE49-F238E27FC236}">
                <a16:creationId xmlns:a16="http://schemas.microsoft.com/office/drawing/2014/main" id="{20D539D0-2271-484F-9E8D-D57C79193642}"/>
              </a:ext>
            </a:extLst>
          </p:cNvPr>
          <p:cNvSpPr/>
          <p:nvPr/>
        </p:nvSpPr>
        <p:spPr>
          <a:xfrm rot="7707412">
            <a:off x="3240882" y="1810657"/>
            <a:ext cx="519112" cy="29527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4" name="TextBox 23">
            <a:extLst>
              <a:ext uri="{FF2B5EF4-FFF2-40B4-BE49-F238E27FC236}">
                <a16:creationId xmlns:a16="http://schemas.microsoft.com/office/drawing/2014/main" id="{E48EC114-36C6-4A3E-941E-9953857682B1}"/>
              </a:ext>
            </a:extLst>
          </p:cNvPr>
          <p:cNvSpPr txBox="1"/>
          <p:nvPr/>
        </p:nvSpPr>
        <p:spPr>
          <a:xfrm>
            <a:off x="4874418" y="2232809"/>
            <a:ext cx="2014538" cy="477054"/>
          </a:xfrm>
          <a:prstGeom prst="rect">
            <a:avLst/>
          </a:prstGeom>
          <a:solidFill>
            <a:schemeClr val="bg1"/>
          </a:solidFill>
          <a:ln w="25400">
            <a:noFill/>
          </a:ln>
        </p:spPr>
        <p:txBody>
          <a:bodyPr wrap="square" rtlCol="0">
            <a:spAutoFit/>
          </a:bodyPr>
          <a:lstStyle/>
          <a:p>
            <a:pPr algn="ctr"/>
            <a:r>
              <a:rPr lang="en-US" sz="2500" b="1" dirty="0">
                <a:sym typeface="Wingdings" panose="05000000000000000000" pitchFamily="2" charset="2"/>
              </a:rPr>
              <a:t> </a:t>
            </a:r>
            <a:r>
              <a:rPr lang="en-US" sz="2500" b="1" dirty="0"/>
              <a:t>Shifted </a:t>
            </a:r>
            <a:r>
              <a:rPr lang="en-US" sz="2500" b="1" dirty="0">
                <a:sym typeface="Wingdings" panose="05000000000000000000" pitchFamily="2" charset="2"/>
              </a:rPr>
              <a:t></a:t>
            </a:r>
            <a:endParaRPr lang="en-DE" sz="2500" b="1" dirty="0"/>
          </a:p>
        </p:txBody>
      </p:sp>
      <p:sp>
        <p:nvSpPr>
          <p:cNvPr id="26" name="TextBox 25">
            <a:extLst>
              <a:ext uri="{FF2B5EF4-FFF2-40B4-BE49-F238E27FC236}">
                <a16:creationId xmlns:a16="http://schemas.microsoft.com/office/drawing/2014/main" id="{2D721E5E-86DB-4BA4-85E2-6EDBE4AEF696}"/>
              </a:ext>
            </a:extLst>
          </p:cNvPr>
          <p:cNvSpPr txBox="1"/>
          <p:nvPr/>
        </p:nvSpPr>
        <p:spPr>
          <a:xfrm>
            <a:off x="6686550" y="6488668"/>
            <a:ext cx="5505449" cy="369332"/>
          </a:xfrm>
          <a:prstGeom prst="rect">
            <a:avLst/>
          </a:prstGeom>
          <a:noFill/>
        </p:spPr>
        <p:txBody>
          <a:bodyPr wrap="square" rtlCol="0">
            <a:spAutoFit/>
          </a:bodyPr>
          <a:lstStyle/>
          <a:p>
            <a:pPr algn="l"/>
            <a:r>
              <a:rPr lang="en-GB" i="1" dirty="0"/>
              <a:t>Sources: CDC WONDER and CDC daily vaccination dataset</a:t>
            </a:r>
          </a:p>
        </p:txBody>
      </p:sp>
    </p:spTree>
    <p:extLst>
      <p:ext uri="{BB962C8B-B14F-4D97-AF65-F5344CB8AC3E}">
        <p14:creationId xmlns:p14="http://schemas.microsoft.com/office/powerpoint/2010/main" val="3472570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Object 20">
            <a:extLst>
              <a:ext uri="{FF2B5EF4-FFF2-40B4-BE49-F238E27FC236}">
                <a16:creationId xmlns:a16="http://schemas.microsoft.com/office/drawing/2014/main" id="{B1A482A7-6AD9-4B18-86D1-B231C0509D0F}"/>
              </a:ext>
            </a:extLst>
          </p:cNvPr>
          <p:cNvGraphicFramePr>
            <a:graphicFrameLocks noChangeAspect="1"/>
          </p:cNvGraphicFramePr>
          <p:nvPr/>
        </p:nvGraphicFramePr>
        <p:xfrm>
          <a:off x="-12699" y="0"/>
          <a:ext cx="12204698" cy="5801999"/>
        </p:xfrm>
        <a:graphic>
          <a:graphicData uri="http://schemas.openxmlformats.org/presentationml/2006/ole">
            <mc:AlternateContent xmlns:mc="http://schemas.openxmlformats.org/markup-compatibility/2006">
              <mc:Choice xmlns:v="urn:schemas-microsoft-com:vml" Requires="v">
                <p:oleObj spid="_x0000_s39959" name="Image" r:id="rId3" imgW="24485400" imgH="11638080" progId="Photoshop.Image.24">
                  <p:embed/>
                </p:oleObj>
              </mc:Choice>
              <mc:Fallback>
                <p:oleObj name="Image" r:id="rId3" imgW="24485400" imgH="11638080" progId="Photoshop.Image.24">
                  <p:embed/>
                  <p:pic>
                    <p:nvPicPr>
                      <p:cNvPr id="21" name="Object 20">
                        <a:extLst>
                          <a:ext uri="{FF2B5EF4-FFF2-40B4-BE49-F238E27FC236}">
                            <a16:creationId xmlns:a16="http://schemas.microsoft.com/office/drawing/2014/main" id="{B1A482A7-6AD9-4B18-86D1-B231C0509D0F}"/>
                          </a:ext>
                        </a:extLst>
                      </p:cNvPr>
                      <p:cNvPicPr/>
                      <p:nvPr/>
                    </p:nvPicPr>
                    <p:blipFill>
                      <a:blip r:embed="rId4"/>
                      <a:stretch>
                        <a:fillRect/>
                      </a:stretch>
                    </p:blipFill>
                    <p:spPr>
                      <a:xfrm>
                        <a:off x="-12699" y="0"/>
                        <a:ext cx="12204698" cy="5801999"/>
                      </a:xfrm>
                      <a:prstGeom prst="rect">
                        <a:avLst/>
                      </a:prstGeom>
                    </p:spPr>
                  </p:pic>
                </p:oleObj>
              </mc:Fallback>
            </mc:AlternateContent>
          </a:graphicData>
        </a:graphic>
      </p:graphicFrame>
      <p:sp>
        <p:nvSpPr>
          <p:cNvPr id="16" name="TextBox 15">
            <a:extLst>
              <a:ext uri="{FF2B5EF4-FFF2-40B4-BE49-F238E27FC236}">
                <a16:creationId xmlns:a16="http://schemas.microsoft.com/office/drawing/2014/main" id="{79EFA88D-1893-408C-B12E-07B53383DA64}"/>
              </a:ext>
            </a:extLst>
          </p:cNvPr>
          <p:cNvSpPr txBox="1"/>
          <p:nvPr/>
        </p:nvSpPr>
        <p:spPr>
          <a:xfrm>
            <a:off x="6686550" y="6488668"/>
            <a:ext cx="5505449" cy="369332"/>
          </a:xfrm>
          <a:prstGeom prst="rect">
            <a:avLst/>
          </a:prstGeom>
          <a:noFill/>
        </p:spPr>
        <p:txBody>
          <a:bodyPr wrap="square" rtlCol="0">
            <a:spAutoFit/>
          </a:bodyPr>
          <a:lstStyle/>
          <a:p>
            <a:pPr algn="l"/>
            <a:r>
              <a:rPr lang="en-GB" i="1" dirty="0"/>
              <a:t>Sources: CDC WONDER and CDC daily vaccination dataset</a:t>
            </a:r>
          </a:p>
        </p:txBody>
      </p:sp>
    </p:spTree>
    <p:extLst>
      <p:ext uri="{BB962C8B-B14F-4D97-AF65-F5344CB8AC3E}">
        <p14:creationId xmlns:p14="http://schemas.microsoft.com/office/powerpoint/2010/main" val="30877123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Object 20">
            <a:extLst>
              <a:ext uri="{FF2B5EF4-FFF2-40B4-BE49-F238E27FC236}">
                <a16:creationId xmlns:a16="http://schemas.microsoft.com/office/drawing/2014/main" id="{B1A482A7-6AD9-4B18-86D1-B231C0509D0F}"/>
              </a:ext>
            </a:extLst>
          </p:cNvPr>
          <p:cNvGraphicFramePr>
            <a:graphicFrameLocks noChangeAspect="1"/>
          </p:cNvGraphicFramePr>
          <p:nvPr/>
        </p:nvGraphicFramePr>
        <p:xfrm>
          <a:off x="-12699" y="0"/>
          <a:ext cx="12204698" cy="5801999"/>
        </p:xfrm>
        <a:graphic>
          <a:graphicData uri="http://schemas.openxmlformats.org/presentationml/2006/ole">
            <mc:AlternateContent xmlns:mc="http://schemas.openxmlformats.org/markup-compatibility/2006">
              <mc:Choice xmlns:v="urn:schemas-microsoft-com:vml" Requires="v">
                <p:oleObj spid="_x0000_s44053" name="Image" r:id="rId3" imgW="24485400" imgH="11638080" progId="Photoshop.Image.24">
                  <p:embed/>
                </p:oleObj>
              </mc:Choice>
              <mc:Fallback>
                <p:oleObj name="Image" r:id="rId3" imgW="24485400" imgH="11638080" progId="Photoshop.Image.24">
                  <p:embed/>
                  <p:pic>
                    <p:nvPicPr>
                      <p:cNvPr id="21" name="Object 20">
                        <a:extLst>
                          <a:ext uri="{FF2B5EF4-FFF2-40B4-BE49-F238E27FC236}">
                            <a16:creationId xmlns:a16="http://schemas.microsoft.com/office/drawing/2014/main" id="{B1A482A7-6AD9-4B18-86D1-B231C0509D0F}"/>
                          </a:ext>
                        </a:extLst>
                      </p:cNvPr>
                      <p:cNvPicPr/>
                      <p:nvPr/>
                    </p:nvPicPr>
                    <p:blipFill>
                      <a:blip r:embed="rId4"/>
                      <a:stretch>
                        <a:fillRect/>
                      </a:stretch>
                    </p:blipFill>
                    <p:spPr>
                      <a:xfrm>
                        <a:off x="-12699" y="0"/>
                        <a:ext cx="12204698" cy="5801999"/>
                      </a:xfrm>
                      <a:prstGeom prst="rect">
                        <a:avLst/>
                      </a:prstGeom>
                    </p:spPr>
                  </p:pic>
                </p:oleObj>
              </mc:Fallback>
            </mc:AlternateContent>
          </a:graphicData>
        </a:graphic>
      </p:graphicFrame>
      <p:sp>
        <p:nvSpPr>
          <p:cNvPr id="9" name="Arrow: Down 8">
            <a:extLst>
              <a:ext uri="{FF2B5EF4-FFF2-40B4-BE49-F238E27FC236}">
                <a16:creationId xmlns:a16="http://schemas.microsoft.com/office/drawing/2014/main" id="{16E667FB-4D50-4E61-AD8A-7CC1AEDC5294}"/>
              </a:ext>
            </a:extLst>
          </p:cNvPr>
          <p:cNvSpPr/>
          <p:nvPr/>
        </p:nvSpPr>
        <p:spPr>
          <a:xfrm rot="10800000">
            <a:off x="9853147" y="1622250"/>
            <a:ext cx="104777" cy="237825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TextBox 9">
            <a:extLst>
              <a:ext uri="{FF2B5EF4-FFF2-40B4-BE49-F238E27FC236}">
                <a16:creationId xmlns:a16="http://schemas.microsoft.com/office/drawing/2014/main" id="{3DD1C03C-7145-4F68-A60D-A35CE47D266F}"/>
              </a:ext>
            </a:extLst>
          </p:cNvPr>
          <p:cNvSpPr txBox="1"/>
          <p:nvPr/>
        </p:nvSpPr>
        <p:spPr>
          <a:xfrm>
            <a:off x="8527193" y="3264300"/>
            <a:ext cx="2947597" cy="861774"/>
          </a:xfrm>
          <a:prstGeom prst="rect">
            <a:avLst/>
          </a:prstGeom>
          <a:solidFill>
            <a:schemeClr val="bg1"/>
          </a:solidFill>
          <a:ln w="25400">
            <a:solidFill>
              <a:schemeClr val="tx1"/>
            </a:solidFill>
          </a:ln>
        </p:spPr>
        <p:txBody>
          <a:bodyPr wrap="square" rtlCol="0">
            <a:spAutoFit/>
          </a:bodyPr>
          <a:lstStyle/>
          <a:p>
            <a:pPr algn="ctr"/>
            <a:r>
              <a:rPr lang="en-US" sz="2500" b="1" dirty="0"/>
              <a:t>Do COVID deaths cause second doses?</a:t>
            </a:r>
            <a:endParaRPr lang="en-DE" sz="2500" b="1" dirty="0"/>
          </a:p>
        </p:txBody>
      </p:sp>
      <p:sp>
        <p:nvSpPr>
          <p:cNvPr id="6" name="TextBox 5">
            <a:extLst>
              <a:ext uri="{FF2B5EF4-FFF2-40B4-BE49-F238E27FC236}">
                <a16:creationId xmlns:a16="http://schemas.microsoft.com/office/drawing/2014/main" id="{C7CD6D83-C6C8-4111-A539-82B9E79A09AA}"/>
              </a:ext>
            </a:extLst>
          </p:cNvPr>
          <p:cNvSpPr txBox="1"/>
          <p:nvPr/>
        </p:nvSpPr>
        <p:spPr>
          <a:xfrm>
            <a:off x="6686550" y="6488668"/>
            <a:ext cx="5505449" cy="369332"/>
          </a:xfrm>
          <a:prstGeom prst="rect">
            <a:avLst/>
          </a:prstGeom>
          <a:noFill/>
        </p:spPr>
        <p:txBody>
          <a:bodyPr wrap="square" rtlCol="0">
            <a:spAutoFit/>
          </a:bodyPr>
          <a:lstStyle/>
          <a:p>
            <a:pPr algn="l"/>
            <a:r>
              <a:rPr lang="en-GB" i="1" dirty="0"/>
              <a:t>Sources: CDC WONDER and CDC daily vaccination dataset</a:t>
            </a:r>
          </a:p>
        </p:txBody>
      </p:sp>
    </p:spTree>
    <p:extLst>
      <p:ext uri="{BB962C8B-B14F-4D97-AF65-F5344CB8AC3E}">
        <p14:creationId xmlns:p14="http://schemas.microsoft.com/office/powerpoint/2010/main" val="1042089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D7868FD6-A6B6-4FF0-8A04-16D18765B337}"/>
              </a:ext>
            </a:extLst>
          </p:cNvPr>
          <p:cNvGraphicFramePr>
            <a:graphicFrameLocks noChangeAspect="1"/>
          </p:cNvGraphicFramePr>
          <p:nvPr/>
        </p:nvGraphicFramePr>
        <p:xfrm>
          <a:off x="1310788" y="147518"/>
          <a:ext cx="9349191" cy="6710482"/>
        </p:xfrm>
        <a:graphic>
          <a:graphicData uri="http://schemas.openxmlformats.org/presentationml/2006/ole">
            <mc:AlternateContent xmlns:mc="http://schemas.openxmlformats.org/markup-compatibility/2006">
              <mc:Choice xmlns:v="urn:schemas-microsoft-com:vml" Requires="v">
                <p:oleObj spid="_x0000_s27719" name="Image" r:id="rId3" imgW="4763880" imgH="3419640" progId="Photoshop.Image.24">
                  <p:embed/>
                </p:oleObj>
              </mc:Choice>
              <mc:Fallback>
                <p:oleObj name="Image" r:id="rId3" imgW="4763880" imgH="3419640" progId="Photoshop.Image.24">
                  <p:embed/>
                  <p:pic>
                    <p:nvPicPr>
                      <p:cNvPr id="4" name="Object 3">
                        <a:extLst>
                          <a:ext uri="{FF2B5EF4-FFF2-40B4-BE49-F238E27FC236}">
                            <a16:creationId xmlns:a16="http://schemas.microsoft.com/office/drawing/2014/main" id="{D7868FD6-A6B6-4FF0-8A04-16D18765B337}"/>
                          </a:ext>
                        </a:extLst>
                      </p:cNvPr>
                      <p:cNvPicPr/>
                      <p:nvPr/>
                    </p:nvPicPr>
                    <p:blipFill>
                      <a:blip r:embed="rId4"/>
                      <a:stretch>
                        <a:fillRect/>
                      </a:stretch>
                    </p:blipFill>
                    <p:spPr>
                      <a:xfrm>
                        <a:off x="1310788" y="147518"/>
                        <a:ext cx="9349191" cy="6710482"/>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D973070E-712D-4246-98FE-9404663CD2BA}"/>
              </a:ext>
            </a:extLst>
          </p:cNvPr>
          <p:cNvSpPr txBox="1"/>
          <p:nvPr/>
        </p:nvSpPr>
        <p:spPr>
          <a:xfrm>
            <a:off x="8021052" y="786063"/>
            <a:ext cx="2265877" cy="369332"/>
          </a:xfrm>
          <a:prstGeom prst="rect">
            <a:avLst/>
          </a:prstGeom>
          <a:noFill/>
        </p:spPr>
        <p:txBody>
          <a:bodyPr wrap="none" rtlCol="0">
            <a:spAutoFit/>
          </a:bodyPr>
          <a:lstStyle/>
          <a:p>
            <a:r>
              <a:rPr lang="en-US" i="1" dirty="0"/>
              <a:t>Source: CDC WONDER</a:t>
            </a:r>
            <a:endParaRPr lang="en-DE" i="1" dirty="0"/>
          </a:p>
        </p:txBody>
      </p:sp>
      <p:graphicFrame>
        <p:nvGraphicFramePr>
          <p:cNvPr id="8" name="Object 7">
            <a:extLst>
              <a:ext uri="{FF2B5EF4-FFF2-40B4-BE49-F238E27FC236}">
                <a16:creationId xmlns:a16="http://schemas.microsoft.com/office/drawing/2014/main" id="{4DACB1E9-245F-4531-A107-8DC9E6A65AC7}"/>
              </a:ext>
            </a:extLst>
          </p:cNvPr>
          <p:cNvGraphicFramePr>
            <a:graphicFrameLocks noChangeAspect="1"/>
          </p:cNvGraphicFramePr>
          <p:nvPr/>
        </p:nvGraphicFramePr>
        <p:xfrm>
          <a:off x="1310788" y="147518"/>
          <a:ext cx="9349191" cy="6710483"/>
        </p:xfrm>
        <a:graphic>
          <a:graphicData uri="http://schemas.openxmlformats.org/presentationml/2006/ole">
            <mc:AlternateContent xmlns:mc="http://schemas.openxmlformats.org/markup-compatibility/2006">
              <mc:Choice xmlns:v="urn:schemas-microsoft-com:vml" Requires="v">
                <p:oleObj spid="_x0000_s27720" name="Image" r:id="rId5" imgW="4763880" imgH="3419640" progId="Photoshop.Image.24">
                  <p:embed/>
                </p:oleObj>
              </mc:Choice>
              <mc:Fallback>
                <p:oleObj name="Image" r:id="rId5" imgW="4763880" imgH="3419640" progId="Photoshop.Image.24">
                  <p:embed/>
                  <p:pic>
                    <p:nvPicPr>
                      <p:cNvPr id="8" name="Object 7">
                        <a:extLst>
                          <a:ext uri="{FF2B5EF4-FFF2-40B4-BE49-F238E27FC236}">
                            <a16:creationId xmlns:a16="http://schemas.microsoft.com/office/drawing/2014/main" id="{4DACB1E9-245F-4531-A107-8DC9E6A65AC7}"/>
                          </a:ext>
                        </a:extLst>
                      </p:cNvPr>
                      <p:cNvPicPr/>
                      <p:nvPr/>
                    </p:nvPicPr>
                    <p:blipFill>
                      <a:blip r:embed="rId6"/>
                      <a:stretch>
                        <a:fillRect/>
                      </a:stretch>
                    </p:blipFill>
                    <p:spPr>
                      <a:xfrm>
                        <a:off x="1310788" y="147518"/>
                        <a:ext cx="9349191" cy="6710483"/>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601EC43B-4814-4700-8499-F8085F47CF98}"/>
              </a:ext>
            </a:extLst>
          </p:cNvPr>
          <p:cNvGraphicFramePr>
            <a:graphicFrameLocks noChangeAspect="1"/>
          </p:cNvGraphicFramePr>
          <p:nvPr/>
        </p:nvGraphicFramePr>
        <p:xfrm>
          <a:off x="1310787" y="147516"/>
          <a:ext cx="9349191" cy="6710483"/>
        </p:xfrm>
        <a:graphic>
          <a:graphicData uri="http://schemas.openxmlformats.org/presentationml/2006/ole">
            <mc:AlternateContent xmlns:mc="http://schemas.openxmlformats.org/markup-compatibility/2006">
              <mc:Choice xmlns:v="urn:schemas-microsoft-com:vml" Requires="v">
                <p:oleObj spid="_x0000_s27721" name="Image" r:id="rId7" imgW="4763880" imgH="3419640" progId="Photoshop.Image.24">
                  <p:embed/>
                </p:oleObj>
              </mc:Choice>
              <mc:Fallback>
                <p:oleObj name="Image" r:id="rId7" imgW="4763880" imgH="3419640" progId="Photoshop.Image.24">
                  <p:embed/>
                  <p:pic>
                    <p:nvPicPr>
                      <p:cNvPr id="9" name="Object 8">
                        <a:extLst>
                          <a:ext uri="{FF2B5EF4-FFF2-40B4-BE49-F238E27FC236}">
                            <a16:creationId xmlns:a16="http://schemas.microsoft.com/office/drawing/2014/main" id="{601EC43B-4814-4700-8499-F8085F47CF98}"/>
                          </a:ext>
                        </a:extLst>
                      </p:cNvPr>
                      <p:cNvPicPr/>
                      <p:nvPr/>
                    </p:nvPicPr>
                    <p:blipFill>
                      <a:blip r:embed="rId8"/>
                      <a:stretch>
                        <a:fillRect/>
                      </a:stretch>
                    </p:blipFill>
                    <p:spPr>
                      <a:xfrm>
                        <a:off x="1310787" y="147516"/>
                        <a:ext cx="9349191" cy="6710483"/>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604EC445-36AE-4942-8C38-208B10A2EBC3}"/>
              </a:ext>
            </a:extLst>
          </p:cNvPr>
          <p:cNvSpPr txBox="1"/>
          <p:nvPr/>
        </p:nvSpPr>
        <p:spPr>
          <a:xfrm>
            <a:off x="8020800" y="784800"/>
            <a:ext cx="2265877" cy="369332"/>
          </a:xfrm>
          <a:prstGeom prst="rect">
            <a:avLst/>
          </a:prstGeom>
          <a:noFill/>
        </p:spPr>
        <p:txBody>
          <a:bodyPr wrap="none" rtlCol="0">
            <a:spAutoFit/>
          </a:bodyPr>
          <a:lstStyle/>
          <a:p>
            <a:r>
              <a:rPr lang="en-US" i="1" dirty="0"/>
              <a:t>Source: CDC WONDER</a:t>
            </a:r>
            <a:endParaRPr lang="en-DE" i="1" dirty="0"/>
          </a:p>
        </p:txBody>
      </p:sp>
      <p:sp>
        <p:nvSpPr>
          <p:cNvPr id="11" name="TextBox 10">
            <a:extLst>
              <a:ext uri="{FF2B5EF4-FFF2-40B4-BE49-F238E27FC236}">
                <a16:creationId xmlns:a16="http://schemas.microsoft.com/office/drawing/2014/main" id="{93809A2D-D2C6-423A-9DFA-11F2F343A263}"/>
              </a:ext>
            </a:extLst>
          </p:cNvPr>
          <p:cNvSpPr txBox="1"/>
          <p:nvPr/>
        </p:nvSpPr>
        <p:spPr>
          <a:xfrm>
            <a:off x="1200150" y="691157"/>
            <a:ext cx="9810750" cy="5216813"/>
          </a:xfrm>
          <a:prstGeom prst="rect">
            <a:avLst/>
          </a:prstGeom>
          <a:solidFill>
            <a:schemeClr val="bg1">
              <a:lumMod val="95000"/>
            </a:schemeClr>
          </a:solidFill>
          <a:ln w="63500">
            <a:solidFill>
              <a:schemeClr val="tx1"/>
            </a:solidFill>
          </a:ln>
        </p:spPr>
        <p:txBody>
          <a:bodyPr wrap="square" rtlCol="0">
            <a:spAutoFit/>
          </a:bodyPr>
          <a:lstStyle/>
          <a:p>
            <a:r>
              <a:rPr lang="en-US" sz="3700" dirty="0"/>
              <a:t>A “maternal death” is the death of a pregnant woman, a woman who is giving birth or one who has given birth less than 42 days ago.</a:t>
            </a:r>
          </a:p>
          <a:p>
            <a:pPr algn="l"/>
            <a:endParaRPr lang="en-US" sz="3700" dirty="0"/>
          </a:p>
          <a:p>
            <a:r>
              <a:rPr lang="en-US" sz="3700" dirty="0"/>
              <a:t>Mary Beth Pfeiffer, Pierre Kory and Naomi Wolf have recently reported on an increase in U.S. maternal deaths throughout 2021 and found these excess deaths to have been attributed to COVID-19.</a:t>
            </a:r>
          </a:p>
        </p:txBody>
      </p:sp>
    </p:spTree>
    <p:extLst>
      <p:ext uri="{BB962C8B-B14F-4D97-AF65-F5344CB8AC3E}">
        <p14:creationId xmlns:p14="http://schemas.microsoft.com/office/powerpoint/2010/main" val="14656202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Object 20">
            <a:extLst>
              <a:ext uri="{FF2B5EF4-FFF2-40B4-BE49-F238E27FC236}">
                <a16:creationId xmlns:a16="http://schemas.microsoft.com/office/drawing/2014/main" id="{B1A482A7-6AD9-4B18-86D1-B231C0509D0F}"/>
              </a:ext>
            </a:extLst>
          </p:cNvPr>
          <p:cNvGraphicFramePr>
            <a:graphicFrameLocks noChangeAspect="1"/>
          </p:cNvGraphicFramePr>
          <p:nvPr/>
        </p:nvGraphicFramePr>
        <p:xfrm>
          <a:off x="-12699" y="0"/>
          <a:ext cx="12204698" cy="5801999"/>
        </p:xfrm>
        <a:graphic>
          <a:graphicData uri="http://schemas.openxmlformats.org/presentationml/2006/ole">
            <mc:AlternateContent xmlns:mc="http://schemas.openxmlformats.org/markup-compatibility/2006">
              <mc:Choice xmlns:v="urn:schemas-microsoft-com:vml" Requires="v">
                <p:oleObj spid="_x0000_s42005" name="Image" r:id="rId3" imgW="24485400" imgH="11638080" progId="Photoshop.Image.24">
                  <p:embed/>
                </p:oleObj>
              </mc:Choice>
              <mc:Fallback>
                <p:oleObj name="Image" r:id="rId3" imgW="24485400" imgH="11638080" progId="Photoshop.Image.24">
                  <p:embed/>
                  <p:pic>
                    <p:nvPicPr>
                      <p:cNvPr id="21" name="Object 20">
                        <a:extLst>
                          <a:ext uri="{FF2B5EF4-FFF2-40B4-BE49-F238E27FC236}">
                            <a16:creationId xmlns:a16="http://schemas.microsoft.com/office/drawing/2014/main" id="{B1A482A7-6AD9-4B18-86D1-B231C0509D0F}"/>
                          </a:ext>
                        </a:extLst>
                      </p:cNvPr>
                      <p:cNvPicPr/>
                      <p:nvPr/>
                    </p:nvPicPr>
                    <p:blipFill>
                      <a:blip r:embed="rId4"/>
                      <a:stretch>
                        <a:fillRect/>
                      </a:stretch>
                    </p:blipFill>
                    <p:spPr>
                      <a:xfrm>
                        <a:off x="-12699" y="0"/>
                        <a:ext cx="12204698" cy="5801999"/>
                      </a:xfrm>
                      <a:prstGeom prst="rect">
                        <a:avLst/>
                      </a:prstGeom>
                    </p:spPr>
                  </p:pic>
                </p:oleObj>
              </mc:Fallback>
            </mc:AlternateContent>
          </a:graphicData>
        </a:graphic>
      </p:graphicFrame>
      <p:sp>
        <p:nvSpPr>
          <p:cNvPr id="9" name="Arrow: Down 8">
            <a:extLst>
              <a:ext uri="{FF2B5EF4-FFF2-40B4-BE49-F238E27FC236}">
                <a16:creationId xmlns:a16="http://schemas.microsoft.com/office/drawing/2014/main" id="{16E667FB-4D50-4E61-AD8A-7CC1AEDC5294}"/>
              </a:ext>
            </a:extLst>
          </p:cNvPr>
          <p:cNvSpPr/>
          <p:nvPr/>
        </p:nvSpPr>
        <p:spPr>
          <a:xfrm rot="10800000">
            <a:off x="9853147" y="1622250"/>
            <a:ext cx="104777" cy="237825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TextBox 9">
            <a:extLst>
              <a:ext uri="{FF2B5EF4-FFF2-40B4-BE49-F238E27FC236}">
                <a16:creationId xmlns:a16="http://schemas.microsoft.com/office/drawing/2014/main" id="{3DD1C03C-7145-4F68-A60D-A35CE47D266F}"/>
              </a:ext>
            </a:extLst>
          </p:cNvPr>
          <p:cNvSpPr txBox="1"/>
          <p:nvPr/>
        </p:nvSpPr>
        <p:spPr>
          <a:xfrm>
            <a:off x="8527193" y="3264300"/>
            <a:ext cx="2947597" cy="861774"/>
          </a:xfrm>
          <a:prstGeom prst="rect">
            <a:avLst/>
          </a:prstGeom>
          <a:solidFill>
            <a:schemeClr val="bg1"/>
          </a:solidFill>
          <a:ln w="25400">
            <a:solidFill>
              <a:schemeClr val="tx1"/>
            </a:solidFill>
          </a:ln>
        </p:spPr>
        <p:txBody>
          <a:bodyPr wrap="square" rtlCol="0">
            <a:spAutoFit/>
          </a:bodyPr>
          <a:lstStyle/>
          <a:p>
            <a:pPr algn="ctr"/>
            <a:r>
              <a:rPr lang="en-US" sz="2500" b="1" dirty="0"/>
              <a:t>Do COVID deaths cause second doses?</a:t>
            </a:r>
            <a:endParaRPr lang="en-DE" sz="2500" b="1" dirty="0"/>
          </a:p>
        </p:txBody>
      </p:sp>
      <p:cxnSp>
        <p:nvCxnSpPr>
          <p:cNvPr id="12" name="Straight Connector 11">
            <a:extLst>
              <a:ext uri="{FF2B5EF4-FFF2-40B4-BE49-F238E27FC236}">
                <a16:creationId xmlns:a16="http://schemas.microsoft.com/office/drawing/2014/main" id="{644C1C90-AE00-4134-875B-A54343D45EFC}"/>
              </a:ext>
            </a:extLst>
          </p:cNvPr>
          <p:cNvCxnSpPr>
            <a:cxnSpLocks/>
          </p:cNvCxnSpPr>
          <p:nvPr/>
        </p:nvCxnSpPr>
        <p:spPr>
          <a:xfrm>
            <a:off x="8382000" y="2781300"/>
            <a:ext cx="3371850" cy="1971675"/>
          </a:xfrm>
          <a:prstGeom prst="line">
            <a:avLst/>
          </a:prstGeom>
          <a:ln w="1270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8886516-9850-48A7-8CE0-AF86F53B0D11}"/>
              </a:ext>
            </a:extLst>
          </p:cNvPr>
          <p:cNvCxnSpPr>
            <a:cxnSpLocks/>
          </p:cNvCxnSpPr>
          <p:nvPr/>
        </p:nvCxnSpPr>
        <p:spPr>
          <a:xfrm flipH="1">
            <a:off x="8772061" y="2554199"/>
            <a:ext cx="2371725" cy="2302051"/>
          </a:xfrm>
          <a:prstGeom prst="line">
            <a:avLst/>
          </a:prstGeom>
          <a:ln w="1270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ED352DE-BB34-4FD7-AD1B-B3D81B483933}"/>
              </a:ext>
            </a:extLst>
          </p:cNvPr>
          <p:cNvSpPr txBox="1"/>
          <p:nvPr/>
        </p:nvSpPr>
        <p:spPr>
          <a:xfrm>
            <a:off x="6686550" y="6488668"/>
            <a:ext cx="5505449" cy="369332"/>
          </a:xfrm>
          <a:prstGeom prst="rect">
            <a:avLst/>
          </a:prstGeom>
          <a:noFill/>
        </p:spPr>
        <p:txBody>
          <a:bodyPr wrap="square" rtlCol="0">
            <a:spAutoFit/>
          </a:bodyPr>
          <a:lstStyle/>
          <a:p>
            <a:pPr algn="l"/>
            <a:r>
              <a:rPr lang="en-GB" i="1" dirty="0"/>
              <a:t>Sources: CDC WONDER and CDC daily vaccination dataset</a:t>
            </a:r>
          </a:p>
        </p:txBody>
      </p:sp>
    </p:spTree>
    <p:extLst>
      <p:ext uri="{BB962C8B-B14F-4D97-AF65-F5344CB8AC3E}">
        <p14:creationId xmlns:p14="http://schemas.microsoft.com/office/powerpoint/2010/main" val="38128928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Object 20">
            <a:extLst>
              <a:ext uri="{FF2B5EF4-FFF2-40B4-BE49-F238E27FC236}">
                <a16:creationId xmlns:a16="http://schemas.microsoft.com/office/drawing/2014/main" id="{B1A482A7-6AD9-4B18-86D1-B231C0509D0F}"/>
              </a:ext>
            </a:extLst>
          </p:cNvPr>
          <p:cNvGraphicFramePr>
            <a:graphicFrameLocks noChangeAspect="1"/>
          </p:cNvGraphicFramePr>
          <p:nvPr/>
        </p:nvGraphicFramePr>
        <p:xfrm>
          <a:off x="-12699" y="0"/>
          <a:ext cx="12204698" cy="5801999"/>
        </p:xfrm>
        <a:graphic>
          <a:graphicData uri="http://schemas.openxmlformats.org/presentationml/2006/ole">
            <mc:AlternateContent xmlns:mc="http://schemas.openxmlformats.org/markup-compatibility/2006">
              <mc:Choice xmlns:v="urn:schemas-microsoft-com:vml" Requires="v">
                <p:oleObj spid="_x0000_s43029" name="Image" r:id="rId3" imgW="24485400" imgH="11638080" progId="Photoshop.Image.24">
                  <p:embed/>
                </p:oleObj>
              </mc:Choice>
              <mc:Fallback>
                <p:oleObj name="Image" r:id="rId3" imgW="24485400" imgH="11638080" progId="Photoshop.Image.24">
                  <p:embed/>
                  <p:pic>
                    <p:nvPicPr>
                      <p:cNvPr id="21" name="Object 20">
                        <a:extLst>
                          <a:ext uri="{FF2B5EF4-FFF2-40B4-BE49-F238E27FC236}">
                            <a16:creationId xmlns:a16="http://schemas.microsoft.com/office/drawing/2014/main" id="{B1A482A7-6AD9-4B18-86D1-B231C0509D0F}"/>
                          </a:ext>
                        </a:extLst>
                      </p:cNvPr>
                      <p:cNvPicPr/>
                      <p:nvPr/>
                    </p:nvPicPr>
                    <p:blipFill>
                      <a:blip r:embed="rId4"/>
                      <a:stretch>
                        <a:fillRect/>
                      </a:stretch>
                    </p:blipFill>
                    <p:spPr>
                      <a:xfrm>
                        <a:off x="-12699" y="0"/>
                        <a:ext cx="12204698" cy="5801999"/>
                      </a:xfrm>
                      <a:prstGeom prst="rect">
                        <a:avLst/>
                      </a:prstGeom>
                    </p:spPr>
                  </p:pic>
                </p:oleObj>
              </mc:Fallback>
            </mc:AlternateContent>
          </a:graphicData>
        </a:graphic>
      </p:graphicFrame>
      <p:sp>
        <p:nvSpPr>
          <p:cNvPr id="9" name="Arrow: Down 8">
            <a:extLst>
              <a:ext uri="{FF2B5EF4-FFF2-40B4-BE49-F238E27FC236}">
                <a16:creationId xmlns:a16="http://schemas.microsoft.com/office/drawing/2014/main" id="{16E667FB-4D50-4E61-AD8A-7CC1AEDC5294}"/>
              </a:ext>
            </a:extLst>
          </p:cNvPr>
          <p:cNvSpPr/>
          <p:nvPr/>
        </p:nvSpPr>
        <p:spPr>
          <a:xfrm rot="10800000">
            <a:off x="9853147" y="1622250"/>
            <a:ext cx="104777" cy="237825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TextBox 9">
            <a:extLst>
              <a:ext uri="{FF2B5EF4-FFF2-40B4-BE49-F238E27FC236}">
                <a16:creationId xmlns:a16="http://schemas.microsoft.com/office/drawing/2014/main" id="{3DD1C03C-7145-4F68-A60D-A35CE47D266F}"/>
              </a:ext>
            </a:extLst>
          </p:cNvPr>
          <p:cNvSpPr txBox="1"/>
          <p:nvPr/>
        </p:nvSpPr>
        <p:spPr>
          <a:xfrm>
            <a:off x="8527193" y="3264300"/>
            <a:ext cx="2947597" cy="861774"/>
          </a:xfrm>
          <a:prstGeom prst="rect">
            <a:avLst/>
          </a:prstGeom>
          <a:solidFill>
            <a:schemeClr val="bg1"/>
          </a:solidFill>
          <a:ln w="25400">
            <a:solidFill>
              <a:schemeClr val="tx1"/>
            </a:solidFill>
          </a:ln>
        </p:spPr>
        <p:txBody>
          <a:bodyPr wrap="square" rtlCol="0">
            <a:spAutoFit/>
          </a:bodyPr>
          <a:lstStyle/>
          <a:p>
            <a:pPr algn="ctr"/>
            <a:r>
              <a:rPr lang="en-US" sz="2500" b="1" dirty="0"/>
              <a:t>Do COVID deaths cause second doses?</a:t>
            </a:r>
            <a:endParaRPr lang="en-DE" sz="2500" b="1" dirty="0"/>
          </a:p>
        </p:txBody>
      </p:sp>
      <p:cxnSp>
        <p:nvCxnSpPr>
          <p:cNvPr id="12" name="Straight Connector 11">
            <a:extLst>
              <a:ext uri="{FF2B5EF4-FFF2-40B4-BE49-F238E27FC236}">
                <a16:creationId xmlns:a16="http://schemas.microsoft.com/office/drawing/2014/main" id="{644C1C90-AE00-4134-875B-A54343D45EFC}"/>
              </a:ext>
            </a:extLst>
          </p:cNvPr>
          <p:cNvCxnSpPr>
            <a:cxnSpLocks/>
          </p:cNvCxnSpPr>
          <p:nvPr/>
        </p:nvCxnSpPr>
        <p:spPr>
          <a:xfrm>
            <a:off x="8382000" y="2781300"/>
            <a:ext cx="3371850" cy="1971675"/>
          </a:xfrm>
          <a:prstGeom prst="line">
            <a:avLst/>
          </a:prstGeom>
          <a:ln w="1270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8886516-9850-48A7-8CE0-AF86F53B0D11}"/>
              </a:ext>
            </a:extLst>
          </p:cNvPr>
          <p:cNvCxnSpPr>
            <a:cxnSpLocks/>
          </p:cNvCxnSpPr>
          <p:nvPr/>
        </p:nvCxnSpPr>
        <p:spPr>
          <a:xfrm flipH="1">
            <a:off x="8772061" y="2554199"/>
            <a:ext cx="2371725" cy="2302051"/>
          </a:xfrm>
          <a:prstGeom prst="line">
            <a:avLst/>
          </a:prstGeom>
          <a:ln w="1270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144D256-BB4F-4683-88E5-25503B232F92}"/>
              </a:ext>
            </a:extLst>
          </p:cNvPr>
          <p:cNvSpPr txBox="1"/>
          <p:nvPr/>
        </p:nvSpPr>
        <p:spPr>
          <a:xfrm>
            <a:off x="6160765" y="1391584"/>
            <a:ext cx="2611295" cy="1631216"/>
          </a:xfrm>
          <a:prstGeom prst="rect">
            <a:avLst/>
          </a:prstGeom>
          <a:solidFill>
            <a:schemeClr val="bg1"/>
          </a:solidFill>
          <a:ln w="25400">
            <a:solidFill>
              <a:schemeClr val="tx1"/>
            </a:solidFill>
          </a:ln>
        </p:spPr>
        <p:txBody>
          <a:bodyPr wrap="square" rtlCol="0">
            <a:spAutoFit/>
          </a:bodyPr>
          <a:lstStyle/>
          <a:p>
            <a:pPr algn="ctr"/>
            <a:r>
              <a:rPr lang="en-US" sz="2500" b="1" dirty="0"/>
              <a:t>Correlations with dose 2 are weaker</a:t>
            </a:r>
          </a:p>
          <a:p>
            <a:pPr algn="ctr"/>
            <a:r>
              <a:rPr lang="en-US" sz="2500" b="1" dirty="0"/>
              <a:t>than correlations</a:t>
            </a:r>
          </a:p>
          <a:p>
            <a:pPr algn="ctr"/>
            <a:r>
              <a:rPr lang="en-US" sz="2500" b="1" dirty="0"/>
              <a:t>with dose 1</a:t>
            </a:r>
            <a:endParaRPr lang="en-DE" sz="2500" b="1" dirty="0"/>
          </a:p>
        </p:txBody>
      </p:sp>
      <p:sp>
        <p:nvSpPr>
          <p:cNvPr id="16" name="TextBox 15">
            <a:extLst>
              <a:ext uri="{FF2B5EF4-FFF2-40B4-BE49-F238E27FC236}">
                <a16:creationId xmlns:a16="http://schemas.microsoft.com/office/drawing/2014/main" id="{1FDEDF9F-3542-433F-8405-48B0242F8BDF}"/>
              </a:ext>
            </a:extLst>
          </p:cNvPr>
          <p:cNvSpPr txBox="1"/>
          <p:nvPr/>
        </p:nvSpPr>
        <p:spPr>
          <a:xfrm>
            <a:off x="6686550" y="6488668"/>
            <a:ext cx="5505449" cy="369332"/>
          </a:xfrm>
          <a:prstGeom prst="rect">
            <a:avLst/>
          </a:prstGeom>
          <a:noFill/>
        </p:spPr>
        <p:txBody>
          <a:bodyPr wrap="square" rtlCol="0">
            <a:spAutoFit/>
          </a:bodyPr>
          <a:lstStyle/>
          <a:p>
            <a:pPr algn="l"/>
            <a:r>
              <a:rPr lang="en-GB" i="1" dirty="0"/>
              <a:t>Sources: CDC WONDER and CDC daily vaccination dataset</a:t>
            </a:r>
          </a:p>
        </p:txBody>
      </p:sp>
    </p:spTree>
    <p:extLst>
      <p:ext uri="{BB962C8B-B14F-4D97-AF65-F5344CB8AC3E}">
        <p14:creationId xmlns:p14="http://schemas.microsoft.com/office/powerpoint/2010/main" val="5326308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Object 20">
            <a:extLst>
              <a:ext uri="{FF2B5EF4-FFF2-40B4-BE49-F238E27FC236}">
                <a16:creationId xmlns:a16="http://schemas.microsoft.com/office/drawing/2014/main" id="{B1A482A7-6AD9-4B18-86D1-B231C0509D0F}"/>
              </a:ext>
            </a:extLst>
          </p:cNvPr>
          <p:cNvGraphicFramePr>
            <a:graphicFrameLocks noChangeAspect="1"/>
          </p:cNvGraphicFramePr>
          <p:nvPr/>
        </p:nvGraphicFramePr>
        <p:xfrm>
          <a:off x="-12699" y="0"/>
          <a:ext cx="12204698" cy="5801999"/>
        </p:xfrm>
        <a:graphic>
          <a:graphicData uri="http://schemas.openxmlformats.org/presentationml/2006/ole">
            <mc:AlternateContent xmlns:mc="http://schemas.openxmlformats.org/markup-compatibility/2006">
              <mc:Choice xmlns:v="urn:schemas-microsoft-com:vml" Requires="v">
                <p:oleObj spid="_x0000_s40981" name="Image" r:id="rId3" imgW="24485400" imgH="11638080" progId="Photoshop.Image.24">
                  <p:embed/>
                </p:oleObj>
              </mc:Choice>
              <mc:Fallback>
                <p:oleObj name="Image" r:id="rId3" imgW="24485400" imgH="11638080" progId="Photoshop.Image.24">
                  <p:embed/>
                  <p:pic>
                    <p:nvPicPr>
                      <p:cNvPr id="21" name="Object 20">
                        <a:extLst>
                          <a:ext uri="{FF2B5EF4-FFF2-40B4-BE49-F238E27FC236}">
                            <a16:creationId xmlns:a16="http://schemas.microsoft.com/office/drawing/2014/main" id="{B1A482A7-6AD9-4B18-86D1-B231C0509D0F}"/>
                          </a:ext>
                        </a:extLst>
                      </p:cNvPr>
                      <p:cNvPicPr/>
                      <p:nvPr/>
                    </p:nvPicPr>
                    <p:blipFill>
                      <a:blip r:embed="rId4"/>
                      <a:stretch>
                        <a:fillRect/>
                      </a:stretch>
                    </p:blipFill>
                    <p:spPr>
                      <a:xfrm>
                        <a:off x="-12699" y="0"/>
                        <a:ext cx="12204698" cy="5801999"/>
                      </a:xfrm>
                      <a:prstGeom prst="rect">
                        <a:avLst/>
                      </a:prstGeom>
                    </p:spPr>
                  </p:pic>
                </p:oleObj>
              </mc:Fallback>
            </mc:AlternateContent>
          </a:graphicData>
        </a:graphic>
      </p:graphicFrame>
      <p:sp>
        <p:nvSpPr>
          <p:cNvPr id="19" name="Arrow: Down 18">
            <a:extLst>
              <a:ext uri="{FF2B5EF4-FFF2-40B4-BE49-F238E27FC236}">
                <a16:creationId xmlns:a16="http://schemas.microsoft.com/office/drawing/2014/main" id="{236C1595-B6D2-4240-9A66-FA104BDD3A96}"/>
              </a:ext>
            </a:extLst>
          </p:cNvPr>
          <p:cNvSpPr/>
          <p:nvPr/>
        </p:nvSpPr>
        <p:spPr>
          <a:xfrm rot="10800000">
            <a:off x="1752599" y="1776677"/>
            <a:ext cx="104774" cy="2466929"/>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0" name="Arrow: Down 19">
            <a:extLst>
              <a:ext uri="{FF2B5EF4-FFF2-40B4-BE49-F238E27FC236}">
                <a16:creationId xmlns:a16="http://schemas.microsoft.com/office/drawing/2014/main" id="{771040C9-F226-4CDC-94E8-B4CF15465B67}"/>
              </a:ext>
            </a:extLst>
          </p:cNvPr>
          <p:cNvSpPr/>
          <p:nvPr/>
        </p:nvSpPr>
        <p:spPr>
          <a:xfrm rot="10800000">
            <a:off x="2383172" y="1336500"/>
            <a:ext cx="104776" cy="284383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TextBox 6">
            <a:extLst>
              <a:ext uri="{FF2B5EF4-FFF2-40B4-BE49-F238E27FC236}">
                <a16:creationId xmlns:a16="http://schemas.microsoft.com/office/drawing/2014/main" id="{E4E03325-28F1-4DF0-98CC-2CB58A75F53B}"/>
              </a:ext>
            </a:extLst>
          </p:cNvPr>
          <p:cNvSpPr txBox="1"/>
          <p:nvPr/>
        </p:nvSpPr>
        <p:spPr>
          <a:xfrm>
            <a:off x="717209" y="2997112"/>
            <a:ext cx="2845142" cy="1246495"/>
          </a:xfrm>
          <a:prstGeom prst="rect">
            <a:avLst/>
          </a:prstGeom>
          <a:solidFill>
            <a:schemeClr val="bg1"/>
          </a:solidFill>
          <a:ln w="25400">
            <a:solidFill>
              <a:schemeClr val="tx1"/>
            </a:solidFill>
          </a:ln>
        </p:spPr>
        <p:txBody>
          <a:bodyPr wrap="square" rtlCol="0">
            <a:spAutoFit/>
          </a:bodyPr>
          <a:lstStyle/>
          <a:p>
            <a:pPr algn="ctr"/>
            <a:r>
              <a:rPr lang="en-US" sz="2500" b="1" dirty="0"/>
              <a:t>First doses cause COVID deaths with a delay of 8-15 days</a:t>
            </a:r>
            <a:endParaRPr lang="en-DE" sz="2500" b="1" dirty="0"/>
          </a:p>
        </p:txBody>
      </p:sp>
      <p:sp>
        <p:nvSpPr>
          <p:cNvPr id="9" name="Arrow: Down 8">
            <a:extLst>
              <a:ext uri="{FF2B5EF4-FFF2-40B4-BE49-F238E27FC236}">
                <a16:creationId xmlns:a16="http://schemas.microsoft.com/office/drawing/2014/main" id="{16E667FB-4D50-4E61-AD8A-7CC1AEDC5294}"/>
              </a:ext>
            </a:extLst>
          </p:cNvPr>
          <p:cNvSpPr/>
          <p:nvPr/>
        </p:nvSpPr>
        <p:spPr>
          <a:xfrm rot="10800000">
            <a:off x="9853147" y="1622250"/>
            <a:ext cx="104777" cy="237825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TextBox 9">
            <a:extLst>
              <a:ext uri="{FF2B5EF4-FFF2-40B4-BE49-F238E27FC236}">
                <a16:creationId xmlns:a16="http://schemas.microsoft.com/office/drawing/2014/main" id="{3DD1C03C-7145-4F68-A60D-A35CE47D266F}"/>
              </a:ext>
            </a:extLst>
          </p:cNvPr>
          <p:cNvSpPr txBox="1"/>
          <p:nvPr/>
        </p:nvSpPr>
        <p:spPr>
          <a:xfrm>
            <a:off x="8527193" y="3264300"/>
            <a:ext cx="2947597" cy="861774"/>
          </a:xfrm>
          <a:prstGeom prst="rect">
            <a:avLst/>
          </a:prstGeom>
          <a:solidFill>
            <a:schemeClr val="bg1"/>
          </a:solidFill>
          <a:ln w="25400">
            <a:solidFill>
              <a:schemeClr val="tx1"/>
            </a:solidFill>
          </a:ln>
        </p:spPr>
        <p:txBody>
          <a:bodyPr wrap="square" rtlCol="0">
            <a:spAutoFit/>
          </a:bodyPr>
          <a:lstStyle/>
          <a:p>
            <a:pPr algn="ctr"/>
            <a:r>
              <a:rPr lang="en-US" sz="2500" b="1" dirty="0"/>
              <a:t>Do COVID deaths cause second doses?</a:t>
            </a:r>
            <a:endParaRPr lang="en-DE" sz="2500" b="1" dirty="0"/>
          </a:p>
        </p:txBody>
      </p:sp>
      <p:cxnSp>
        <p:nvCxnSpPr>
          <p:cNvPr id="12" name="Straight Connector 11">
            <a:extLst>
              <a:ext uri="{FF2B5EF4-FFF2-40B4-BE49-F238E27FC236}">
                <a16:creationId xmlns:a16="http://schemas.microsoft.com/office/drawing/2014/main" id="{644C1C90-AE00-4134-875B-A54343D45EFC}"/>
              </a:ext>
            </a:extLst>
          </p:cNvPr>
          <p:cNvCxnSpPr>
            <a:cxnSpLocks/>
          </p:cNvCxnSpPr>
          <p:nvPr/>
        </p:nvCxnSpPr>
        <p:spPr>
          <a:xfrm>
            <a:off x="8382000" y="2781300"/>
            <a:ext cx="3371850" cy="1971675"/>
          </a:xfrm>
          <a:prstGeom prst="line">
            <a:avLst/>
          </a:prstGeom>
          <a:ln w="1270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8886516-9850-48A7-8CE0-AF86F53B0D11}"/>
              </a:ext>
            </a:extLst>
          </p:cNvPr>
          <p:cNvCxnSpPr>
            <a:cxnSpLocks/>
          </p:cNvCxnSpPr>
          <p:nvPr/>
        </p:nvCxnSpPr>
        <p:spPr>
          <a:xfrm flipH="1">
            <a:off x="8772061" y="2554199"/>
            <a:ext cx="2371725" cy="2302051"/>
          </a:xfrm>
          <a:prstGeom prst="line">
            <a:avLst/>
          </a:prstGeom>
          <a:ln w="1270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144D256-BB4F-4683-88E5-25503B232F92}"/>
              </a:ext>
            </a:extLst>
          </p:cNvPr>
          <p:cNvSpPr txBox="1"/>
          <p:nvPr/>
        </p:nvSpPr>
        <p:spPr>
          <a:xfrm>
            <a:off x="6160766" y="1505013"/>
            <a:ext cx="2611295" cy="861774"/>
          </a:xfrm>
          <a:prstGeom prst="rect">
            <a:avLst/>
          </a:prstGeom>
          <a:solidFill>
            <a:schemeClr val="bg1"/>
          </a:solidFill>
          <a:ln w="25400">
            <a:solidFill>
              <a:schemeClr val="tx1"/>
            </a:solidFill>
          </a:ln>
        </p:spPr>
        <p:txBody>
          <a:bodyPr wrap="square" rtlCol="0">
            <a:spAutoFit/>
          </a:bodyPr>
          <a:lstStyle/>
          <a:p>
            <a:pPr algn="ctr"/>
            <a:r>
              <a:rPr lang="en-US" sz="2500" b="1" dirty="0"/>
              <a:t>Correlations with dose 2 are weaker</a:t>
            </a:r>
            <a:endParaRPr lang="en-DE" sz="2500" b="1" dirty="0"/>
          </a:p>
        </p:txBody>
      </p:sp>
      <p:sp>
        <p:nvSpPr>
          <p:cNvPr id="15" name="TextBox 14">
            <a:extLst>
              <a:ext uri="{FF2B5EF4-FFF2-40B4-BE49-F238E27FC236}">
                <a16:creationId xmlns:a16="http://schemas.microsoft.com/office/drawing/2014/main" id="{F9423CFD-E879-4DE0-B49E-4C840D89EDBE}"/>
              </a:ext>
            </a:extLst>
          </p:cNvPr>
          <p:cNvSpPr txBox="1"/>
          <p:nvPr/>
        </p:nvSpPr>
        <p:spPr>
          <a:xfrm>
            <a:off x="6160765" y="1391584"/>
            <a:ext cx="2611295" cy="1631216"/>
          </a:xfrm>
          <a:prstGeom prst="rect">
            <a:avLst/>
          </a:prstGeom>
          <a:solidFill>
            <a:schemeClr val="bg1"/>
          </a:solidFill>
          <a:ln w="25400">
            <a:solidFill>
              <a:schemeClr val="tx1"/>
            </a:solidFill>
          </a:ln>
        </p:spPr>
        <p:txBody>
          <a:bodyPr wrap="square" rtlCol="0">
            <a:spAutoFit/>
          </a:bodyPr>
          <a:lstStyle/>
          <a:p>
            <a:pPr algn="ctr"/>
            <a:r>
              <a:rPr lang="en-US" sz="2500" b="1" dirty="0"/>
              <a:t>Correlations with dose 2 are weaker</a:t>
            </a:r>
          </a:p>
          <a:p>
            <a:pPr algn="ctr"/>
            <a:r>
              <a:rPr lang="en-US" sz="2500" b="1" dirty="0"/>
              <a:t>than correlations</a:t>
            </a:r>
          </a:p>
          <a:p>
            <a:pPr algn="ctr"/>
            <a:r>
              <a:rPr lang="en-US" sz="2500" b="1" dirty="0"/>
              <a:t>with dose 1</a:t>
            </a:r>
            <a:endParaRPr lang="en-DE" sz="2500" b="1" dirty="0"/>
          </a:p>
        </p:txBody>
      </p:sp>
      <p:sp>
        <p:nvSpPr>
          <p:cNvPr id="16" name="TextBox 15">
            <a:extLst>
              <a:ext uri="{FF2B5EF4-FFF2-40B4-BE49-F238E27FC236}">
                <a16:creationId xmlns:a16="http://schemas.microsoft.com/office/drawing/2014/main" id="{7BE529B3-8C86-4023-989B-483B15A3945D}"/>
              </a:ext>
            </a:extLst>
          </p:cNvPr>
          <p:cNvSpPr txBox="1"/>
          <p:nvPr/>
        </p:nvSpPr>
        <p:spPr>
          <a:xfrm>
            <a:off x="6686550" y="6488668"/>
            <a:ext cx="5505449" cy="369332"/>
          </a:xfrm>
          <a:prstGeom prst="rect">
            <a:avLst/>
          </a:prstGeom>
          <a:noFill/>
        </p:spPr>
        <p:txBody>
          <a:bodyPr wrap="square" rtlCol="0">
            <a:spAutoFit/>
          </a:bodyPr>
          <a:lstStyle/>
          <a:p>
            <a:pPr algn="l"/>
            <a:r>
              <a:rPr lang="en-GB" i="1" dirty="0"/>
              <a:t>Sources: CDC WONDER and CDC daily vaccination dataset</a:t>
            </a:r>
          </a:p>
        </p:txBody>
      </p:sp>
    </p:spTree>
    <p:extLst>
      <p:ext uri="{BB962C8B-B14F-4D97-AF65-F5344CB8AC3E}">
        <p14:creationId xmlns:p14="http://schemas.microsoft.com/office/powerpoint/2010/main" val="25447539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BD52A-B14B-4108-9B2E-D80FD40E12F4}"/>
              </a:ext>
            </a:extLst>
          </p:cNvPr>
          <p:cNvSpPr>
            <a:spLocks noGrp="1"/>
          </p:cNvSpPr>
          <p:nvPr>
            <p:ph type="title"/>
          </p:nvPr>
        </p:nvSpPr>
        <p:spPr>
          <a:xfrm>
            <a:off x="838200" y="74403"/>
            <a:ext cx="10515600" cy="1325563"/>
          </a:xfrm>
        </p:spPr>
        <p:txBody>
          <a:bodyPr/>
          <a:lstStyle/>
          <a:p>
            <a:pPr algn="ctr"/>
            <a:r>
              <a:rPr lang="en-US" b="1" dirty="0">
                <a:solidFill>
                  <a:schemeClr val="bg2">
                    <a:lumMod val="75000"/>
                  </a:schemeClr>
                </a:solidFill>
              </a:rPr>
              <a:t>Causality and Time-Order Relationship</a:t>
            </a:r>
            <a:endParaRPr lang="en-DE" b="1" dirty="0">
              <a:solidFill>
                <a:schemeClr val="bg2">
                  <a:lumMod val="75000"/>
                </a:schemeClr>
              </a:solidFill>
            </a:endParaRPr>
          </a:p>
        </p:txBody>
      </p:sp>
      <p:sp>
        <p:nvSpPr>
          <p:cNvPr id="3" name="Content Placeholder 2">
            <a:extLst>
              <a:ext uri="{FF2B5EF4-FFF2-40B4-BE49-F238E27FC236}">
                <a16:creationId xmlns:a16="http://schemas.microsoft.com/office/drawing/2014/main" id="{26B16007-3CD6-4116-88AA-AE12D61E6420}"/>
              </a:ext>
            </a:extLst>
          </p:cNvPr>
          <p:cNvSpPr>
            <a:spLocks noGrp="1"/>
          </p:cNvSpPr>
          <p:nvPr>
            <p:ph idx="1"/>
          </p:nvPr>
        </p:nvSpPr>
        <p:spPr>
          <a:xfrm>
            <a:off x="762000" y="1562100"/>
            <a:ext cx="11430000" cy="4892090"/>
          </a:xfrm>
        </p:spPr>
        <p:txBody>
          <a:bodyPr>
            <a:normAutofit/>
          </a:bodyPr>
          <a:lstStyle/>
          <a:p>
            <a:r>
              <a:rPr lang="en-US" dirty="0"/>
              <a:t>Correlations max out when first doses are shifted backward (“lagging”) by 8-15 days . This means we are </a:t>
            </a:r>
            <a:r>
              <a:rPr lang="en-US" u="sng" dirty="0"/>
              <a:t>comparing COVID deaths to past vaccinations</a:t>
            </a:r>
            <a:r>
              <a:rPr lang="en-US" dirty="0"/>
              <a:t>.</a:t>
            </a:r>
          </a:p>
          <a:p>
            <a:endParaRPr lang="en-US" dirty="0"/>
          </a:p>
          <a:p>
            <a:r>
              <a:rPr lang="en-US" dirty="0"/>
              <a:t>This suggests first doses caused COVID deaths with a delay of 8-15 days in the summer of 2021.</a:t>
            </a:r>
          </a:p>
          <a:p>
            <a:endParaRPr lang="en-US" dirty="0"/>
          </a:p>
          <a:p>
            <a:r>
              <a:rPr lang="en-US" dirty="0"/>
              <a:t>We will recalculate the correlation after implementing the optimal time shift we’ve determined for individuals aged 50-64 (8 days).</a:t>
            </a:r>
          </a:p>
          <a:p>
            <a:endParaRPr lang="en-US" u="sng" dirty="0"/>
          </a:p>
          <a:p>
            <a:endParaRPr lang="en-US" u="sng" dirty="0"/>
          </a:p>
        </p:txBody>
      </p:sp>
    </p:spTree>
    <p:extLst>
      <p:ext uri="{BB962C8B-B14F-4D97-AF65-F5344CB8AC3E}">
        <p14:creationId xmlns:p14="http://schemas.microsoft.com/office/powerpoint/2010/main" val="12783173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818E2DDD-8ABC-4C9F-9DCD-DE04C6856552}"/>
              </a:ext>
            </a:extLst>
          </p:cNvPr>
          <p:cNvGraphicFramePr>
            <a:graphicFrameLocks noChangeAspect="1"/>
          </p:cNvGraphicFramePr>
          <p:nvPr>
            <p:extLst>
              <p:ext uri="{D42A27DB-BD31-4B8C-83A1-F6EECF244321}">
                <p14:modId xmlns:p14="http://schemas.microsoft.com/office/powerpoint/2010/main" val="717518819"/>
              </p:ext>
            </p:extLst>
          </p:nvPr>
        </p:nvGraphicFramePr>
        <p:xfrm>
          <a:off x="0" y="66676"/>
          <a:ext cx="12187653" cy="6677024"/>
        </p:xfrm>
        <a:graphic>
          <a:graphicData uri="http://schemas.openxmlformats.org/presentationml/2006/ole">
            <mc:AlternateContent xmlns:mc="http://schemas.openxmlformats.org/markup-compatibility/2006">
              <mc:Choice xmlns:v="urn:schemas-microsoft-com:vml" Requires="v">
                <p:oleObj spid="_x0000_s45074" name="Image" r:id="rId3" imgW="23294880" imgH="12761640" progId="Photoshop.Image.24">
                  <p:embed/>
                </p:oleObj>
              </mc:Choice>
              <mc:Fallback>
                <p:oleObj name="Image" r:id="rId3" imgW="23294880" imgH="12761640" progId="Photoshop.Image.24">
                  <p:embed/>
                  <p:pic>
                    <p:nvPicPr>
                      <p:cNvPr id="0" name=""/>
                      <p:cNvPicPr/>
                      <p:nvPr/>
                    </p:nvPicPr>
                    <p:blipFill>
                      <a:blip r:embed="rId4"/>
                      <a:stretch>
                        <a:fillRect/>
                      </a:stretch>
                    </p:blipFill>
                    <p:spPr>
                      <a:xfrm>
                        <a:off x="0" y="66676"/>
                        <a:ext cx="12187653" cy="6677024"/>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E1AF3874-FF5F-4A2B-A102-F4869B9C3C39}"/>
              </a:ext>
            </a:extLst>
          </p:cNvPr>
          <p:cNvSpPr txBox="1"/>
          <p:nvPr/>
        </p:nvSpPr>
        <p:spPr>
          <a:xfrm>
            <a:off x="1095375" y="1162051"/>
            <a:ext cx="5181600" cy="553998"/>
          </a:xfrm>
          <a:prstGeom prst="rect">
            <a:avLst/>
          </a:prstGeom>
          <a:noFill/>
          <a:ln w="38100">
            <a:noFill/>
          </a:ln>
        </p:spPr>
        <p:txBody>
          <a:bodyPr wrap="square" rtlCol="0">
            <a:spAutoFit/>
          </a:bodyPr>
          <a:lstStyle/>
          <a:p>
            <a:pPr algn="l"/>
            <a:r>
              <a:rPr lang="en-US" sz="3000" i="1" dirty="0"/>
              <a:t>r=0.94</a:t>
            </a:r>
            <a:endParaRPr lang="en-US" sz="1900" i="1" dirty="0"/>
          </a:p>
        </p:txBody>
      </p:sp>
    </p:spTree>
    <p:extLst>
      <p:ext uri="{BB962C8B-B14F-4D97-AF65-F5344CB8AC3E}">
        <p14:creationId xmlns:p14="http://schemas.microsoft.com/office/powerpoint/2010/main" val="36907463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818E2DDD-8ABC-4C9F-9DCD-DE04C6856552}"/>
              </a:ext>
            </a:extLst>
          </p:cNvPr>
          <p:cNvGraphicFramePr>
            <a:graphicFrameLocks noChangeAspect="1"/>
          </p:cNvGraphicFramePr>
          <p:nvPr/>
        </p:nvGraphicFramePr>
        <p:xfrm>
          <a:off x="0" y="66676"/>
          <a:ext cx="12187653" cy="6677024"/>
        </p:xfrm>
        <a:graphic>
          <a:graphicData uri="http://schemas.openxmlformats.org/presentationml/2006/ole">
            <mc:AlternateContent xmlns:mc="http://schemas.openxmlformats.org/markup-compatibility/2006">
              <mc:Choice xmlns:v="urn:schemas-microsoft-com:vml" Requires="v">
                <p:oleObj spid="_x0000_s48157" name="Image" r:id="rId3" imgW="23294880" imgH="12761640" progId="Photoshop.Image.24">
                  <p:embed/>
                </p:oleObj>
              </mc:Choice>
              <mc:Fallback>
                <p:oleObj name="Image" r:id="rId3" imgW="23294880" imgH="12761640" progId="Photoshop.Image.24">
                  <p:embed/>
                  <p:pic>
                    <p:nvPicPr>
                      <p:cNvPr id="3" name="Object 2">
                        <a:extLst>
                          <a:ext uri="{FF2B5EF4-FFF2-40B4-BE49-F238E27FC236}">
                            <a16:creationId xmlns:a16="http://schemas.microsoft.com/office/drawing/2014/main" id="{818E2DDD-8ABC-4C9F-9DCD-DE04C6856552}"/>
                          </a:ext>
                        </a:extLst>
                      </p:cNvPr>
                      <p:cNvPicPr/>
                      <p:nvPr/>
                    </p:nvPicPr>
                    <p:blipFill>
                      <a:blip r:embed="rId4"/>
                      <a:stretch>
                        <a:fillRect/>
                      </a:stretch>
                    </p:blipFill>
                    <p:spPr>
                      <a:xfrm>
                        <a:off x="0" y="66676"/>
                        <a:ext cx="12187653" cy="6677024"/>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E1AF3874-FF5F-4A2B-A102-F4869B9C3C39}"/>
              </a:ext>
            </a:extLst>
          </p:cNvPr>
          <p:cNvSpPr txBox="1"/>
          <p:nvPr/>
        </p:nvSpPr>
        <p:spPr>
          <a:xfrm>
            <a:off x="1095375" y="1162051"/>
            <a:ext cx="5181600" cy="1138773"/>
          </a:xfrm>
          <a:prstGeom prst="rect">
            <a:avLst/>
          </a:prstGeom>
          <a:solidFill>
            <a:schemeClr val="bg1"/>
          </a:solidFill>
          <a:ln w="38100">
            <a:solidFill>
              <a:schemeClr val="tx1"/>
            </a:solidFill>
          </a:ln>
        </p:spPr>
        <p:txBody>
          <a:bodyPr wrap="square" rtlCol="0">
            <a:spAutoFit/>
          </a:bodyPr>
          <a:lstStyle/>
          <a:p>
            <a:pPr algn="l"/>
            <a:r>
              <a:rPr lang="en-US" sz="3000" i="1" dirty="0"/>
              <a:t>r=0.94 </a:t>
            </a:r>
            <a:r>
              <a:rPr lang="en-US" sz="1900" i="1" dirty="0"/>
              <a:t>indicates a </a:t>
            </a:r>
            <a:r>
              <a:rPr lang="en-US" sz="1900" i="1" u="sng" dirty="0"/>
              <a:t>very strong</a:t>
            </a:r>
            <a:r>
              <a:rPr lang="en-US" sz="1900" i="1" dirty="0"/>
              <a:t> correlation.</a:t>
            </a:r>
          </a:p>
          <a:p>
            <a:pPr algn="l"/>
            <a:r>
              <a:rPr lang="en-US" sz="1900" i="1" dirty="0"/>
              <a:t>Will it get any stronger, when we stratify by gender?</a:t>
            </a:r>
          </a:p>
        </p:txBody>
      </p:sp>
      <p:graphicFrame>
        <p:nvGraphicFramePr>
          <p:cNvPr id="4" name="Object 3">
            <a:extLst>
              <a:ext uri="{FF2B5EF4-FFF2-40B4-BE49-F238E27FC236}">
                <a16:creationId xmlns:a16="http://schemas.microsoft.com/office/drawing/2014/main" id="{0F42620C-E0F0-498F-AA24-3A3738192A7A}"/>
              </a:ext>
            </a:extLst>
          </p:cNvPr>
          <p:cNvGraphicFramePr>
            <a:graphicFrameLocks noChangeAspect="1"/>
          </p:cNvGraphicFramePr>
          <p:nvPr>
            <p:extLst>
              <p:ext uri="{D42A27DB-BD31-4B8C-83A1-F6EECF244321}">
                <p14:modId xmlns:p14="http://schemas.microsoft.com/office/powerpoint/2010/main" val="3538561961"/>
              </p:ext>
            </p:extLst>
          </p:nvPr>
        </p:nvGraphicFramePr>
        <p:xfrm>
          <a:off x="9836799" y="1716049"/>
          <a:ext cx="2350855" cy="3563976"/>
        </p:xfrm>
        <a:graphic>
          <a:graphicData uri="http://schemas.openxmlformats.org/presentationml/2006/ole">
            <mc:AlternateContent xmlns:mc="http://schemas.openxmlformats.org/markup-compatibility/2006">
              <mc:Choice xmlns:v="urn:schemas-microsoft-com:vml" Requires="v">
                <p:oleObj spid="_x0000_s48158" name="Image" r:id="rId5" imgW="3761640" imgH="5704560" progId="Photoshop.Image.24">
                  <p:embed/>
                </p:oleObj>
              </mc:Choice>
              <mc:Fallback>
                <p:oleObj name="Image" r:id="rId5" imgW="3761640" imgH="5704560" progId="Photoshop.Image.24">
                  <p:embed/>
                  <p:pic>
                    <p:nvPicPr>
                      <p:cNvPr id="3" name="Object 2">
                        <a:extLst>
                          <a:ext uri="{FF2B5EF4-FFF2-40B4-BE49-F238E27FC236}">
                            <a16:creationId xmlns:a16="http://schemas.microsoft.com/office/drawing/2014/main" id="{B6D8576B-7C00-461B-9E41-34F4E3382F07}"/>
                          </a:ext>
                        </a:extLst>
                      </p:cNvPr>
                      <p:cNvPicPr/>
                      <p:nvPr/>
                    </p:nvPicPr>
                    <p:blipFill>
                      <a:blip r:embed="rId6"/>
                      <a:stretch>
                        <a:fillRect/>
                      </a:stretch>
                    </p:blipFill>
                    <p:spPr>
                      <a:xfrm>
                        <a:off x="9836799" y="1716049"/>
                        <a:ext cx="2350855" cy="3563976"/>
                      </a:xfrm>
                      <a:prstGeom prst="rect">
                        <a:avLst/>
                      </a:prstGeom>
                    </p:spPr>
                  </p:pic>
                </p:oleObj>
              </mc:Fallback>
            </mc:AlternateContent>
          </a:graphicData>
        </a:graphic>
      </p:graphicFrame>
    </p:spTree>
    <p:extLst>
      <p:ext uri="{BB962C8B-B14F-4D97-AF65-F5344CB8AC3E}">
        <p14:creationId xmlns:p14="http://schemas.microsoft.com/office/powerpoint/2010/main" val="39710623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F05E930-441A-4295-A642-241364AD2B50}"/>
              </a:ext>
            </a:extLst>
          </p:cNvPr>
          <p:cNvGraphicFramePr>
            <a:graphicFrameLocks noChangeAspect="1"/>
          </p:cNvGraphicFramePr>
          <p:nvPr/>
        </p:nvGraphicFramePr>
        <p:xfrm>
          <a:off x="-1" y="66676"/>
          <a:ext cx="12187653" cy="6677024"/>
        </p:xfrm>
        <a:graphic>
          <a:graphicData uri="http://schemas.openxmlformats.org/presentationml/2006/ole">
            <mc:AlternateContent xmlns:mc="http://schemas.openxmlformats.org/markup-compatibility/2006">
              <mc:Choice xmlns:v="urn:schemas-microsoft-com:vml" Requires="v">
                <p:oleObj spid="_x0000_s50205" name="Image" r:id="rId3" imgW="23294880" imgH="12761640" progId="Photoshop.Image.24">
                  <p:embed/>
                </p:oleObj>
              </mc:Choice>
              <mc:Fallback>
                <p:oleObj name="Image" r:id="rId3" imgW="23294880" imgH="12761640" progId="Photoshop.Image.24">
                  <p:embed/>
                  <p:pic>
                    <p:nvPicPr>
                      <p:cNvPr id="2" name="Object 1">
                        <a:extLst>
                          <a:ext uri="{FF2B5EF4-FFF2-40B4-BE49-F238E27FC236}">
                            <a16:creationId xmlns:a16="http://schemas.microsoft.com/office/drawing/2014/main" id="{6F05E930-441A-4295-A642-241364AD2B50}"/>
                          </a:ext>
                        </a:extLst>
                      </p:cNvPr>
                      <p:cNvPicPr/>
                      <p:nvPr/>
                    </p:nvPicPr>
                    <p:blipFill>
                      <a:blip r:embed="rId4"/>
                      <a:stretch>
                        <a:fillRect/>
                      </a:stretch>
                    </p:blipFill>
                    <p:spPr>
                      <a:xfrm>
                        <a:off x="-1" y="66676"/>
                        <a:ext cx="12187653" cy="6677024"/>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E1AF3874-FF5F-4A2B-A102-F4869B9C3C39}"/>
              </a:ext>
            </a:extLst>
          </p:cNvPr>
          <p:cNvSpPr txBox="1"/>
          <p:nvPr/>
        </p:nvSpPr>
        <p:spPr>
          <a:xfrm>
            <a:off x="1095375" y="1162051"/>
            <a:ext cx="1209676" cy="553998"/>
          </a:xfrm>
          <a:prstGeom prst="rect">
            <a:avLst/>
          </a:prstGeom>
          <a:solidFill>
            <a:schemeClr val="bg1"/>
          </a:solidFill>
          <a:ln w="38100">
            <a:solidFill>
              <a:schemeClr val="tx1"/>
            </a:solidFill>
          </a:ln>
        </p:spPr>
        <p:txBody>
          <a:bodyPr wrap="square" rtlCol="0">
            <a:spAutoFit/>
          </a:bodyPr>
          <a:lstStyle/>
          <a:p>
            <a:pPr algn="l"/>
            <a:r>
              <a:rPr lang="en-US" sz="3000" i="1" dirty="0"/>
              <a:t>r=0.96</a:t>
            </a:r>
          </a:p>
        </p:txBody>
      </p:sp>
      <p:graphicFrame>
        <p:nvGraphicFramePr>
          <p:cNvPr id="4" name="Object 3">
            <a:extLst>
              <a:ext uri="{FF2B5EF4-FFF2-40B4-BE49-F238E27FC236}">
                <a16:creationId xmlns:a16="http://schemas.microsoft.com/office/drawing/2014/main" id="{4D7145D4-9AD0-4E0B-B1AA-010F9263BF5D}"/>
              </a:ext>
            </a:extLst>
          </p:cNvPr>
          <p:cNvGraphicFramePr>
            <a:graphicFrameLocks noChangeAspect="1"/>
          </p:cNvGraphicFramePr>
          <p:nvPr>
            <p:extLst>
              <p:ext uri="{D42A27DB-BD31-4B8C-83A1-F6EECF244321}">
                <p14:modId xmlns:p14="http://schemas.microsoft.com/office/powerpoint/2010/main" val="3538561961"/>
              </p:ext>
            </p:extLst>
          </p:nvPr>
        </p:nvGraphicFramePr>
        <p:xfrm>
          <a:off x="9836799" y="1716049"/>
          <a:ext cx="2350855" cy="3563976"/>
        </p:xfrm>
        <a:graphic>
          <a:graphicData uri="http://schemas.openxmlformats.org/presentationml/2006/ole">
            <mc:AlternateContent xmlns:mc="http://schemas.openxmlformats.org/markup-compatibility/2006">
              <mc:Choice xmlns:v="urn:schemas-microsoft-com:vml" Requires="v">
                <p:oleObj spid="_x0000_s50206" name="Image" r:id="rId5" imgW="3761640" imgH="5704560" progId="Photoshop.Image.24">
                  <p:embed/>
                </p:oleObj>
              </mc:Choice>
              <mc:Fallback>
                <p:oleObj name="Image" r:id="rId5" imgW="3761640" imgH="5704560" progId="Photoshop.Image.24">
                  <p:embed/>
                  <p:pic>
                    <p:nvPicPr>
                      <p:cNvPr id="3" name="Object 2">
                        <a:extLst>
                          <a:ext uri="{FF2B5EF4-FFF2-40B4-BE49-F238E27FC236}">
                            <a16:creationId xmlns:a16="http://schemas.microsoft.com/office/drawing/2014/main" id="{B6D8576B-7C00-461B-9E41-34F4E3382F07}"/>
                          </a:ext>
                        </a:extLst>
                      </p:cNvPr>
                      <p:cNvPicPr/>
                      <p:nvPr/>
                    </p:nvPicPr>
                    <p:blipFill>
                      <a:blip r:embed="rId6"/>
                      <a:stretch>
                        <a:fillRect/>
                      </a:stretch>
                    </p:blipFill>
                    <p:spPr>
                      <a:xfrm>
                        <a:off x="9836799" y="1716049"/>
                        <a:ext cx="2350855" cy="3563976"/>
                      </a:xfrm>
                      <a:prstGeom prst="rect">
                        <a:avLst/>
                      </a:prstGeom>
                    </p:spPr>
                  </p:pic>
                </p:oleObj>
              </mc:Fallback>
            </mc:AlternateContent>
          </a:graphicData>
        </a:graphic>
      </p:graphicFrame>
    </p:spTree>
    <p:extLst>
      <p:ext uri="{BB962C8B-B14F-4D97-AF65-F5344CB8AC3E}">
        <p14:creationId xmlns:p14="http://schemas.microsoft.com/office/powerpoint/2010/main" val="30059125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439D7-8000-4F61-B3FA-BF0B0785C629}"/>
              </a:ext>
            </a:extLst>
          </p:cNvPr>
          <p:cNvSpPr>
            <a:spLocks noGrp="1"/>
          </p:cNvSpPr>
          <p:nvPr>
            <p:ph type="title"/>
          </p:nvPr>
        </p:nvSpPr>
        <p:spPr>
          <a:xfrm>
            <a:off x="0" y="0"/>
            <a:ext cx="12192000" cy="1352550"/>
          </a:xfrm>
        </p:spPr>
        <p:txBody>
          <a:bodyPr>
            <a:noAutofit/>
          </a:bodyPr>
          <a:lstStyle/>
          <a:p>
            <a:pPr algn="ctr"/>
            <a:r>
              <a:rPr lang="en-GB" sz="8000" b="1" dirty="0"/>
              <a:t>Summary of Evidence</a:t>
            </a:r>
            <a:endParaRPr lang="en-DE" sz="8000" b="1" dirty="0"/>
          </a:p>
        </p:txBody>
      </p:sp>
      <p:sp>
        <p:nvSpPr>
          <p:cNvPr id="3" name="Content Placeholder 2">
            <a:extLst>
              <a:ext uri="{FF2B5EF4-FFF2-40B4-BE49-F238E27FC236}">
                <a16:creationId xmlns:a16="http://schemas.microsoft.com/office/drawing/2014/main" id="{12AA460E-7D00-40D5-8C5D-1874643A9331}"/>
              </a:ext>
            </a:extLst>
          </p:cNvPr>
          <p:cNvSpPr>
            <a:spLocks noGrp="1"/>
          </p:cNvSpPr>
          <p:nvPr>
            <p:ph idx="1"/>
          </p:nvPr>
        </p:nvSpPr>
        <p:spPr>
          <a:xfrm>
            <a:off x="514350" y="1695450"/>
            <a:ext cx="11677649" cy="5162550"/>
          </a:xfrm>
        </p:spPr>
        <p:txBody>
          <a:bodyPr>
            <a:normAutofit fontScale="92500" lnSpcReduction="20000"/>
          </a:bodyPr>
          <a:lstStyle/>
          <a:p>
            <a:r>
              <a:rPr lang="en-GB" sz="3200" dirty="0"/>
              <a:t>Age groups most severely affected received the most first doses</a:t>
            </a:r>
          </a:p>
          <a:p>
            <a:endParaRPr lang="en-GB" sz="3200" dirty="0"/>
          </a:p>
          <a:p>
            <a:r>
              <a:rPr lang="en-GB" sz="3200" dirty="0"/>
              <a:t>Strong correlation between first doses and COVID deaths across states during the Delta outbreak</a:t>
            </a:r>
          </a:p>
          <a:p>
            <a:endParaRPr lang="en-GB" sz="3200" dirty="0"/>
          </a:p>
          <a:p>
            <a:r>
              <a:rPr lang="en-GB" sz="3200" dirty="0"/>
              <a:t>Time-order relationship: First doses precede </a:t>
            </a:r>
            <a:r>
              <a:rPr lang="en-GB" sz="3200" dirty="0">
                <a:sym typeface="Wingdings" panose="05000000000000000000" pitchFamily="2" charset="2"/>
              </a:rPr>
              <a:t>COVID d</a:t>
            </a:r>
            <a:r>
              <a:rPr lang="en-GB" sz="3200" dirty="0"/>
              <a:t>eaths</a:t>
            </a:r>
          </a:p>
          <a:p>
            <a:endParaRPr lang="en-GB" sz="3200" dirty="0"/>
          </a:p>
          <a:p>
            <a:r>
              <a:rPr lang="en-GB" sz="3200" dirty="0"/>
              <a:t>Correlations become very strong when data is stratified by age and gender</a:t>
            </a:r>
          </a:p>
          <a:p>
            <a:endParaRPr lang="en-GB" sz="3200" dirty="0"/>
          </a:p>
          <a:p>
            <a:pPr marL="0" indent="0">
              <a:buNone/>
            </a:pPr>
            <a:r>
              <a:rPr lang="en-GB" sz="3200" dirty="0">
                <a:sym typeface="Wingdings" panose="05000000000000000000" pitchFamily="2" charset="2"/>
              </a:rPr>
              <a:t> Anything other than a </a:t>
            </a:r>
            <a:r>
              <a:rPr lang="en-GB" sz="3200" u="sng" dirty="0">
                <a:sym typeface="Wingdings" panose="05000000000000000000" pitchFamily="2" charset="2"/>
              </a:rPr>
              <a:t>direct causal link from first doses towards COVID deaths</a:t>
            </a:r>
            <a:r>
              <a:rPr lang="en-GB" sz="3200" dirty="0">
                <a:sym typeface="Wingdings" panose="05000000000000000000" pitchFamily="2" charset="2"/>
              </a:rPr>
              <a:t> is improbable!</a:t>
            </a:r>
            <a:endParaRPr lang="en-GB" sz="3200" dirty="0"/>
          </a:p>
          <a:p>
            <a:endParaRPr lang="en-GB" sz="3200" dirty="0"/>
          </a:p>
          <a:p>
            <a:endParaRPr lang="en-DE" sz="3200" dirty="0"/>
          </a:p>
        </p:txBody>
      </p:sp>
    </p:spTree>
    <p:extLst>
      <p:ext uri="{BB962C8B-B14F-4D97-AF65-F5344CB8AC3E}">
        <p14:creationId xmlns:p14="http://schemas.microsoft.com/office/powerpoint/2010/main" val="23295078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71529-F098-4B30-B8CF-D6A34537F046}"/>
              </a:ext>
            </a:extLst>
          </p:cNvPr>
          <p:cNvSpPr>
            <a:spLocks noGrp="1"/>
          </p:cNvSpPr>
          <p:nvPr>
            <p:ph type="ctrTitle"/>
          </p:nvPr>
        </p:nvSpPr>
        <p:spPr>
          <a:xfrm>
            <a:off x="4011" y="629856"/>
            <a:ext cx="12111789" cy="3475419"/>
          </a:xfrm>
        </p:spPr>
        <p:txBody>
          <a:bodyPr anchor="b">
            <a:noAutofit/>
          </a:bodyPr>
          <a:lstStyle/>
          <a:p>
            <a:br>
              <a:rPr lang="en-US" sz="8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8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8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8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8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8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8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8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8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8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8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8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8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8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8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8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8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8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8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8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8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8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8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8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8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8000" b="1" dirty="0">
                <a:latin typeface="Liberation Sans" panose="020B0604020202020204" pitchFamily="34" charset="0"/>
                <a:ea typeface="Liberation Sans" panose="020B0604020202020204" pitchFamily="34" charset="0"/>
                <a:cs typeface="Liberation Sans" panose="020B0604020202020204" pitchFamily="34" charset="0"/>
              </a:rPr>
            </a:br>
            <a:br>
              <a:rPr lang="en-US" sz="8000" b="1" dirty="0">
                <a:latin typeface="Liberation Sans" panose="020B0604020202020204" pitchFamily="34" charset="0"/>
                <a:ea typeface="Liberation Sans" panose="020B0604020202020204" pitchFamily="34" charset="0"/>
                <a:cs typeface="Liberation Sans" panose="020B0604020202020204" pitchFamily="34" charset="0"/>
              </a:rPr>
            </a:br>
            <a:r>
              <a:rPr lang="en-US" sz="8000" b="1" dirty="0">
                <a:latin typeface="Liberation Sans" panose="020B0604020202020204" pitchFamily="34" charset="0"/>
                <a:ea typeface="Liberation Sans" panose="020B0604020202020204" pitchFamily="34" charset="0"/>
                <a:cs typeface="Liberation Sans" panose="020B0604020202020204" pitchFamily="34" charset="0"/>
              </a:rPr>
              <a:t>IV. The Cover-Up</a:t>
            </a:r>
            <a:endParaRPr lang="en-DE" sz="8000" b="1" dirty="0">
              <a:latin typeface="Liberation Sans" panose="020B0604020202020204" pitchFamily="34" charset="0"/>
              <a:ea typeface="Liberation Sans" panose="020B0604020202020204" pitchFamily="34" charset="0"/>
              <a:cs typeface="Liberation Sans" panose="020B0604020202020204" pitchFamily="34" charset="0"/>
            </a:endParaRPr>
          </a:p>
        </p:txBody>
      </p:sp>
      <p:sp>
        <p:nvSpPr>
          <p:cNvPr id="4" name="TextBox 3">
            <a:extLst>
              <a:ext uri="{FF2B5EF4-FFF2-40B4-BE49-F238E27FC236}">
                <a16:creationId xmlns:a16="http://schemas.microsoft.com/office/drawing/2014/main" id="{B12EDF67-C593-4C26-ADD4-AB3F3ACCEE09}"/>
              </a:ext>
            </a:extLst>
          </p:cNvPr>
          <p:cNvSpPr txBox="1"/>
          <p:nvPr/>
        </p:nvSpPr>
        <p:spPr>
          <a:xfrm>
            <a:off x="9717258" y="0"/>
            <a:ext cx="2398542" cy="477054"/>
          </a:xfrm>
          <a:prstGeom prst="rect">
            <a:avLst/>
          </a:prstGeom>
          <a:noFill/>
        </p:spPr>
        <p:txBody>
          <a:bodyPr wrap="none" rtlCol="0">
            <a:spAutoFit/>
          </a:bodyPr>
          <a:lstStyle/>
          <a:p>
            <a:pPr algn="r"/>
            <a:r>
              <a:rPr lang="en-US" sz="2500" i="1" dirty="0">
                <a:solidFill>
                  <a:schemeClr val="tx1">
                    <a:lumMod val="65000"/>
                    <a:lumOff val="35000"/>
                  </a:schemeClr>
                </a:solidFill>
              </a:rPr>
              <a:t>January 12, 2024</a:t>
            </a:r>
            <a:endParaRPr lang="en-DE" sz="2500" i="1" dirty="0">
              <a:solidFill>
                <a:schemeClr val="tx1">
                  <a:lumMod val="65000"/>
                  <a:lumOff val="35000"/>
                </a:schemeClr>
              </a:solidFill>
            </a:endParaRPr>
          </a:p>
        </p:txBody>
      </p:sp>
      <p:sp>
        <p:nvSpPr>
          <p:cNvPr id="5" name="TextBox 4">
            <a:extLst>
              <a:ext uri="{FF2B5EF4-FFF2-40B4-BE49-F238E27FC236}">
                <a16:creationId xmlns:a16="http://schemas.microsoft.com/office/drawing/2014/main" id="{C628A480-22C6-479D-BAFB-083483B09603}"/>
              </a:ext>
            </a:extLst>
          </p:cNvPr>
          <p:cNvSpPr txBox="1"/>
          <p:nvPr/>
        </p:nvSpPr>
        <p:spPr>
          <a:xfrm>
            <a:off x="57149" y="23579"/>
            <a:ext cx="3486404" cy="1631216"/>
          </a:xfrm>
          <a:prstGeom prst="rect">
            <a:avLst/>
          </a:prstGeom>
          <a:noFill/>
        </p:spPr>
        <p:txBody>
          <a:bodyPr wrap="none" rtlCol="0">
            <a:spAutoFit/>
          </a:bodyPr>
          <a:lstStyle/>
          <a:p>
            <a:r>
              <a:rPr lang="en-US" sz="2500" i="1" dirty="0">
                <a:solidFill>
                  <a:schemeClr val="tx1">
                    <a:lumMod val="65000"/>
                    <a:lumOff val="35000"/>
                  </a:schemeClr>
                </a:solidFill>
              </a:rPr>
              <a:t>Author: Fabian Spieker</a:t>
            </a:r>
          </a:p>
          <a:p>
            <a:r>
              <a:rPr lang="en-US" sz="2500" i="1" dirty="0">
                <a:solidFill>
                  <a:schemeClr val="tx1">
                    <a:lumMod val="65000"/>
                    <a:lumOff val="35000"/>
                  </a:schemeClr>
                </a:solidFill>
              </a:rPr>
              <a:t>me@pervaers.com</a:t>
            </a:r>
          </a:p>
          <a:p>
            <a:r>
              <a:rPr lang="en-US" sz="2500" i="1" dirty="0">
                <a:solidFill>
                  <a:schemeClr val="tx1">
                    <a:lumMod val="65000"/>
                    <a:lumOff val="35000"/>
                  </a:schemeClr>
                </a:solidFill>
              </a:rPr>
              <a:t>substack.com/@covdata</a:t>
            </a:r>
          </a:p>
          <a:p>
            <a:endParaRPr lang="en-DE" sz="2500" i="1" dirty="0">
              <a:solidFill>
                <a:schemeClr val="tx1">
                  <a:lumMod val="65000"/>
                  <a:lumOff val="35000"/>
                </a:schemeClr>
              </a:solidFill>
            </a:endParaRPr>
          </a:p>
        </p:txBody>
      </p:sp>
    </p:spTree>
    <p:extLst>
      <p:ext uri="{BB962C8B-B14F-4D97-AF65-F5344CB8AC3E}">
        <p14:creationId xmlns:p14="http://schemas.microsoft.com/office/powerpoint/2010/main" val="20017538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D683C-76C1-4079-8E0A-42BEC20509EE}"/>
              </a:ext>
            </a:extLst>
          </p:cNvPr>
          <p:cNvSpPr>
            <a:spLocks noGrp="1"/>
          </p:cNvSpPr>
          <p:nvPr>
            <p:ph type="title"/>
          </p:nvPr>
        </p:nvSpPr>
        <p:spPr>
          <a:xfrm>
            <a:off x="-66675" y="-311150"/>
            <a:ext cx="12258675" cy="1325563"/>
          </a:xfrm>
        </p:spPr>
        <p:txBody>
          <a:bodyPr>
            <a:normAutofit/>
          </a:bodyPr>
          <a:lstStyle/>
          <a:p>
            <a:pPr algn="ctr"/>
            <a:r>
              <a:rPr lang="en-GB" sz="4200" b="1" dirty="0"/>
              <a:t>If this is true, then why didn’t anybody notice?</a:t>
            </a:r>
            <a:endParaRPr lang="en-DE" sz="4200" b="1" dirty="0"/>
          </a:p>
        </p:txBody>
      </p:sp>
      <p:sp>
        <p:nvSpPr>
          <p:cNvPr id="3" name="Content Placeholder 2">
            <a:extLst>
              <a:ext uri="{FF2B5EF4-FFF2-40B4-BE49-F238E27FC236}">
                <a16:creationId xmlns:a16="http://schemas.microsoft.com/office/drawing/2014/main" id="{EE35A7DA-0521-44DA-B57A-A5998679A27E}"/>
              </a:ext>
            </a:extLst>
          </p:cNvPr>
          <p:cNvSpPr>
            <a:spLocks noGrp="1"/>
          </p:cNvSpPr>
          <p:nvPr>
            <p:ph idx="1"/>
          </p:nvPr>
        </p:nvSpPr>
        <p:spPr>
          <a:xfrm>
            <a:off x="1" y="923924"/>
            <a:ext cx="12192000" cy="5934075"/>
          </a:xfrm>
        </p:spPr>
        <p:txBody>
          <a:bodyPr>
            <a:normAutofit lnSpcReduction="10000"/>
          </a:bodyPr>
          <a:lstStyle/>
          <a:p>
            <a:r>
              <a:rPr lang="en-GB" dirty="0"/>
              <a:t>“Early infection”: Infection occurring within 14 days of dose 1. Based on autopsy reports (</a:t>
            </a:r>
            <a:r>
              <a:rPr lang="en-GB" dirty="0" err="1"/>
              <a:t>Hirschbühl</a:t>
            </a:r>
            <a:r>
              <a:rPr lang="en-GB" dirty="0"/>
              <a:t> et al.) I believe the first 4 days to be most critical.</a:t>
            </a:r>
          </a:p>
          <a:p>
            <a:endParaRPr lang="en-GB" sz="1000" dirty="0"/>
          </a:p>
          <a:p>
            <a:r>
              <a:rPr lang="en-GB" dirty="0"/>
              <a:t>I’ve performed a literature search to find data on these early infections, but all studies either exclude early infections altogether or categorize affected individuals as “unvaccinated”.</a:t>
            </a:r>
            <a:endParaRPr lang="en-DE" dirty="0"/>
          </a:p>
          <a:p>
            <a:endParaRPr lang="en-GB" sz="1000" dirty="0"/>
          </a:p>
          <a:p>
            <a:r>
              <a:rPr lang="en-GB" dirty="0"/>
              <a:t>The official narrative is, that early infections do not deserve particular attention because the vaccines are not yet “working” during this time.</a:t>
            </a:r>
          </a:p>
          <a:p>
            <a:endParaRPr lang="en-GB" sz="1000" dirty="0"/>
          </a:p>
          <a:p>
            <a:r>
              <a:rPr lang="en-GB" dirty="0"/>
              <a:t>The logic is flawed because this would make any VMED that might occur within the first 14 days impossible to detect.</a:t>
            </a:r>
          </a:p>
          <a:p>
            <a:endParaRPr lang="en-GB" dirty="0"/>
          </a:p>
          <a:p>
            <a:r>
              <a:rPr lang="en-GB" dirty="0"/>
              <a:t>We are going to look at </a:t>
            </a:r>
            <a:r>
              <a:rPr lang="en-GB" u="sng" dirty="0"/>
              <a:t>two exemplary CDC studies/datasets</a:t>
            </a:r>
          </a:p>
        </p:txBody>
      </p:sp>
    </p:spTree>
    <p:extLst>
      <p:ext uri="{BB962C8B-B14F-4D97-AF65-F5344CB8AC3E}">
        <p14:creationId xmlns:p14="http://schemas.microsoft.com/office/powerpoint/2010/main" val="396014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D7868FD6-A6B6-4FF0-8A04-16D18765B337}"/>
              </a:ext>
            </a:extLst>
          </p:cNvPr>
          <p:cNvGraphicFramePr>
            <a:graphicFrameLocks noChangeAspect="1"/>
          </p:cNvGraphicFramePr>
          <p:nvPr/>
        </p:nvGraphicFramePr>
        <p:xfrm>
          <a:off x="1310788" y="147518"/>
          <a:ext cx="9349191" cy="6710482"/>
        </p:xfrm>
        <a:graphic>
          <a:graphicData uri="http://schemas.openxmlformats.org/presentationml/2006/ole">
            <mc:AlternateContent xmlns:mc="http://schemas.openxmlformats.org/markup-compatibility/2006">
              <mc:Choice xmlns:v="urn:schemas-microsoft-com:vml" Requires="v">
                <p:oleObj spid="_x0000_s28734" name="Image" r:id="rId3" imgW="4763880" imgH="3419640" progId="Photoshop.Image.24">
                  <p:embed/>
                </p:oleObj>
              </mc:Choice>
              <mc:Fallback>
                <p:oleObj name="Image" r:id="rId3" imgW="4763880" imgH="3419640" progId="Photoshop.Image.24">
                  <p:embed/>
                  <p:pic>
                    <p:nvPicPr>
                      <p:cNvPr id="4" name="Object 3">
                        <a:extLst>
                          <a:ext uri="{FF2B5EF4-FFF2-40B4-BE49-F238E27FC236}">
                            <a16:creationId xmlns:a16="http://schemas.microsoft.com/office/drawing/2014/main" id="{D7868FD6-A6B6-4FF0-8A04-16D18765B337}"/>
                          </a:ext>
                        </a:extLst>
                      </p:cNvPr>
                      <p:cNvPicPr/>
                      <p:nvPr/>
                    </p:nvPicPr>
                    <p:blipFill>
                      <a:blip r:embed="rId4"/>
                      <a:stretch>
                        <a:fillRect/>
                      </a:stretch>
                    </p:blipFill>
                    <p:spPr>
                      <a:xfrm>
                        <a:off x="1310788" y="147518"/>
                        <a:ext cx="9349191" cy="6710482"/>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D973070E-712D-4246-98FE-9404663CD2BA}"/>
              </a:ext>
            </a:extLst>
          </p:cNvPr>
          <p:cNvSpPr txBox="1"/>
          <p:nvPr/>
        </p:nvSpPr>
        <p:spPr>
          <a:xfrm>
            <a:off x="8021052" y="786063"/>
            <a:ext cx="2265877" cy="369332"/>
          </a:xfrm>
          <a:prstGeom prst="rect">
            <a:avLst/>
          </a:prstGeom>
          <a:noFill/>
        </p:spPr>
        <p:txBody>
          <a:bodyPr wrap="none" rtlCol="0">
            <a:spAutoFit/>
          </a:bodyPr>
          <a:lstStyle/>
          <a:p>
            <a:r>
              <a:rPr lang="en-US" i="1" dirty="0"/>
              <a:t>Source: CDC WONDER</a:t>
            </a:r>
            <a:endParaRPr lang="en-DE" i="1" dirty="0"/>
          </a:p>
        </p:txBody>
      </p:sp>
      <p:graphicFrame>
        <p:nvGraphicFramePr>
          <p:cNvPr id="8" name="Object 7">
            <a:extLst>
              <a:ext uri="{FF2B5EF4-FFF2-40B4-BE49-F238E27FC236}">
                <a16:creationId xmlns:a16="http://schemas.microsoft.com/office/drawing/2014/main" id="{4DACB1E9-245F-4531-A107-8DC9E6A65AC7}"/>
              </a:ext>
            </a:extLst>
          </p:cNvPr>
          <p:cNvGraphicFramePr>
            <a:graphicFrameLocks noChangeAspect="1"/>
          </p:cNvGraphicFramePr>
          <p:nvPr/>
        </p:nvGraphicFramePr>
        <p:xfrm>
          <a:off x="1310788" y="147518"/>
          <a:ext cx="9349191" cy="6710483"/>
        </p:xfrm>
        <a:graphic>
          <a:graphicData uri="http://schemas.openxmlformats.org/presentationml/2006/ole">
            <mc:AlternateContent xmlns:mc="http://schemas.openxmlformats.org/markup-compatibility/2006">
              <mc:Choice xmlns:v="urn:schemas-microsoft-com:vml" Requires="v">
                <p:oleObj spid="_x0000_s28735" name="Image" r:id="rId5" imgW="4763880" imgH="3419640" progId="Photoshop.Image.24">
                  <p:embed/>
                </p:oleObj>
              </mc:Choice>
              <mc:Fallback>
                <p:oleObj name="Image" r:id="rId5" imgW="4763880" imgH="3419640" progId="Photoshop.Image.24">
                  <p:embed/>
                  <p:pic>
                    <p:nvPicPr>
                      <p:cNvPr id="8" name="Object 7">
                        <a:extLst>
                          <a:ext uri="{FF2B5EF4-FFF2-40B4-BE49-F238E27FC236}">
                            <a16:creationId xmlns:a16="http://schemas.microsoft.com/office/drawing/2014/main" id="{4DACB1E9-245F-4531-A107-8DC9E6A65AC7}"/>
                          </a:ext>
                        </a:extLst>
                      </p:cNvPr>
                      <p:cNvPicPr/>
                      <p:nvPr/>
                    </p:nvPicPr>
                    <p:blipFill>
                      <a:blip r:embed="rId6"/>
                      <a:stretch>
                        <a:fillRect/>
                      </a:stretch>
                    </p:blipFill>
                    <p:spPr>
                      <a:xfrm>
                        <a:off x="1310788" y="147518"/>
                        <a:ext cx="9349191" cy="6710483"/>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601EC43B-4814-4700-8499-F8085F47CF98}"/>
              </a:ext>
            </a:extLst>
          </p:cNvPr>
          <p:cNvGraphicFramePr>
            <a:graphicFrameLocks noChangeAspect="1"/>
          </p:cNvGraphicFramePr>
          <p:nvPr/>
        </p:nvGraphicFramePr>
        <p:xfrm>
          <a:off x="1310787" y="147516"/>
          <a:ext cx="9349191" cy="6710483"/>
        </p:xfrm>
        <a:graphic>
          <a:graphicData uri="http://schemas.openxmlformats.org/presentationml/2006/ole">
            <mc:AlternateContent xmlns:mc="http://schemas.openxmlformats.org/markup-compatibility/2006">
              <mc:Choice xmlns:v="urn:schemas-microsoft-com:vml" Requires="v">
                <p:oleObj spid="_x0000_s28736" name="Image" r:id="rId7" imgW="4763880" imgH="3419640" progId="Photoshop.Image.24">
                  <p:embed/>
                </p:oleObj>
              </mc:Choice>
              <mc:Fallback>
                <p:oleObj name="Image" r:id="rId7" imgW="4763880" imgH="3419640" progId="Photoshop.Image.24">
                  <p:embed/>
                  <p:pic>
                    <p:nvPicPr>
                      <p:cNvPr id="9" name="Object 8">
                        <a:extLst>
                          <a:ext uri="{FF2B5EF4-FFF2-40B4-BE49-F238E27FC236}">
                            <a16:creationId xmlns:a16="http://schemas.microsoft.com/office/drawing/2014/main" id="{601EC43B-4814-4700-8499-F8085F47CF98}"/>
                          </a:ext>
                        </a:extLst>
                      </p:cNvPr>
                      <p:cNvPicPr/>
                      <p:nvPr/>
                    </p:nvPicPr>
                    <p:blipFill>
                      <a:blip r:embed="rId8"/>
                      <a:stretch>
                        <a:fillRect/>
                      </a:stretch>
                    </p:blipFill>
                    <p:spPr>
                      <a:xfrm>
                        <a:off x="1310787" y="147516"/>
                        <a:ext cx="9349191" cy="6710483"/>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604EC445-36AE-4942-8C38-208B10A2EBC3}"/>
              </a:ext>
            </a:extLst>
          </p:cNvPr>
          <p:cNvSpPr txBox="1"/>
          <p:nvPr/>
        </p:nvSpPr>
        <p:spPr>
          <a:xfrm>
            <a:off x="8020800" y="784800"/>
            <a:ext cx="2265877" cy="369332"/>
          </a:xfrm>
          <a:prstGeom prst="rect">
            <a:avLst/>
          </a:prstGeom>
          <a:noFill/>
        </p:spPr>
        <p:txBody>
          <a:bodyPr wrap="none" rtlCol="0">
            <a:spAutoFit/>
          </a:bodyPr>
          <a:lstStyle/>
          <a:p>
            <a:r>
              <a:rPr lang="en-US" i="1" dirty="0"/>
              <a:t>Source: CDC WONDER</a:t>
            </a:r>
            <a:endParaRPr lang="en-DE" i="1" dirty="0"/>
          </a:p>
        </p:txBody>
      </p:sp>
    </p:spTree>
    <p:extLst>
      <p:ext uri="{BB962C8B-B14F-4D97-AF65-F5344CB8AC3E}">
        <p14:creationId xmlns:p14="http://schemas.microsoft.com/office/powerpoint/2010/main" val="4906055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a:extLst>
              <a:ext uri="{FF2B5EF4-FFF2-40B4-BE49-F238E27FC236}">
                <a16:creationId xmlns:a16="http://schemas.microsoft.com/office/drawing/2014/main" id="{2AC0A321-78FB-427E-93C5-D79A22345AAA}"/>
              </a:ext>
            </a:extLst>
          </p:cNvPr>
          <p:cNvGraphicFramePr>
            <a:graphicFrameLocks noChangeAspect="1"/>
          </p:cNvGraphicFramePr>
          <p:nvPr>
            <p:extLst>
              <p:ext uri="{D42A27DB-BD31-4B8C-83A1-F6EECF244321}">
                <p14:modId xmlns:p14="http://schemas.microsoft.com/office/powerpoint/2010/main" val="277101248"/>
              </p:ext>
            </p:extLst>
          </p:nvPr>
        </p:nvGraphicFramePr>
        <p:xfrm>
          <a:off x="2249794" y="2768540"/>
          <a:ext cx="7189482" cy="2134316"/>
        </p:xfrm>
        <a:graphic>
          <a:graphicData uri="http://schemas.openxmlformats.org/presentationml/2006/ole">
            <mc:AlternateContent xmlns:mc="http://schemas.openxmlformats.org/markup-compatibility/2006">
              <mc:Choice xmlns:v="urn:schemas-microsoft-com:vml" Requires="v">
                <p:oleObj spid="_x0000_s59415" name="Image" r:id="rId3" imgW="6374520" imgH="1891800" progId="Photoshop.Image.24">
                  <p:embed/>
                </p:oleObj>
              </mc:Choice>
              <mc:Fallback>
                <p:oleObj name="Image" r:id="rId3" imgW="6374520" imgH="1891800" progId="Photoshop.Image.24">
                  <p:embed/>
                  <p:pic>
                    <p:nvPicPr>
                      <p:cNvPr id="0" name=""/>
                      <p:cNvPicPr/>
                      <p:nvPr/>
                    </p:nvPicPr>
                    <p:blipFill>
                      <a:blip r:embed="rId4"/>
                      <a:stretch>
                        <a:fillRect/>
                      </a:stretch>
                    </p:blipFill>
                    <p:spPr>
                      <a:xfrm>
                        <a:off x="2249794" y="2768540"/>
                        <a:ext cx="7189482" cy="2134316"/>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EDD683C-76C1-4079-8E0A-42BEC20509EE}"/>
              </a:ext>
            </a:extLst>
          </p:cNvPr>
          <p:cNvSpPr>
            <a:spLocks noGrp="1"/>
          </p:cNvSpPr>
          <p:nvPr>
            <p:ph type="title"/>
          </p:nvPr>
        </p:nvSpPr>
        <p:spPr>
          <a:xfrm>
            <a:off x="-66675" y="-311150"/>
            <a:ext cx="12258675" cy="1325563"/>
          </a:xfrm>
        </p:spPr>
        <p:txBody>
          <a:bodyPr>
            <a:normAutofit/>
          </a:bodyPr>
          <a:lstStyle/>
          <a:p>
            <a:pPr algn="ctr"/>
            <a:r>
              <a:rPr lang="en-GB" b="1" dirty="0"/>
              <a:t>1. CDC Study on VMED</a:t>
            </a:r>
            <a:endParaRPr lang="en-DE" b="1" dirty="0"/>
          </a:p>
        </p:txBody>
      </p:sp>
      <p:sp>
        <p:nvSpPr>
          <p:cNvPr id="5" name="Content Placeholder 4">
            <a:extLst>
              <a:ext uri="{FF2B5EF4-FFF2-40B4-BE49-F238E27FC236}">
                <a16:creationId xmlns:a16="http://schemas.microsoft.com/office/drawing/2014/main" id="{9AF37D72-2338-4F08-84AE-441E7AFD8C61}"/>
              </a:ext>
            </a:extLst>
          </p:cNvPr>
          <p:cNvSpPr>
            <a:spLocks noGrp="1"/>
          </p:cNvSpPr>
          <p:nvPr>
            <p:ph idx="1"/>
          </p:nvPr>
        </p:nvSpPr>
        <p:spPr>
          <a:xfrm>
            <a:off x="771525" y="1047749"/>
            <a:ext cx="10829926" cy="6105525"/>
          </a:xfrm>
        </p:spPr>
        <p:txBody>
          <a:bodyPr/>
          <a:lstStyle/>
          <a:p>
            <a:pPr marL="0" indent="0">
              <a:buNone/>
            </a:pPr>
            <a:r>
              <a:rPr lang="en-GB" dirty="0"/>
              <a:t>The CDC are conducting a study on VMED and VE (Vaccine Efficacy) based on data from the Vaccine Safety Datalink (</a:t>
            </a:r>
            <a:r>
              <a:rPr lang="en-GB" i="1" dirty="0"/>
              <a:t>VSD Study #1341: http://tinyurl.com/vmedscam</a:t>
            </a:r>
            <a:r>
              <a:rPr lang="en-GB" dirty="0"/>
              <a:t>)</a:t>
            </a:r>
          </a:p>
          <a:p>
            <a:pPr lvl="8"/>
            <a:endParaRPr lang="en-DE" dirty="0"/>
          </a:p>
        </p:txBody>
      </p:sp>
    </p:spTree>
    <p:extLst>
      <p:ext uri="{BB962C8B-B14F-4D97-AF65-F5344CB8AC3E}">
        <p14:creationId xmlns:p14="http://schemas.microsoft.com/office/powerpoint/2010/main" val="24129188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a:extLst>
              <a:ext uri="{FF2B5EF4-FFF2-40B4-BE49-F238E27FC236}">
                <a16:creationId xmlns:a16="http://schemas.microsoft.com/office/drawing/2014/main" id="{212E8490-D684-4300-B6D2-2943AD7307EC}"/>
              </a:ext>
            </a:extLst>
          </p:cNvPr>
          <p:cNvGraphicFramePr>
            <a:graphicFrameLocks noChangeAspect="1"/>
          </p:cNvGraphicFramePr>
          <p:nvPr>
            <p:extLst>
              <p:ext uri="{D42A27DB-BD31-4B8C-83A1-F6EECF244321}">
                <p14:modId xmlns:p14="http://schemas.microsoft.com/office/powerpoint/2010/main" val="2269336381"/>
              </p:ext>
            </p:extLst>
          </p:nvPr>
        </p:nvGraphicFramePr>
        <p:xfrm>
          <a:off x="0" y="5569156"/>
          <a:ext cx="12192004" cy="1291754"/>
        </p:xfrm>
        <a:graphic>
          <a:graphicData uri="http://schemas.openxmlformats.org/presentationml/2006/ole">
            <mc:AlternateContent xmlns:mc="http://schemas.openxmlformats.org/markup-compatibility/2006">
              <mc:Choice xmlns:v="urn:schemas-microsoft-com:vml" Requires="v">
                <p:oleObj spid="_x0000_s60449" name="Image" r:id="rId3" imgW="8990280" imgH="952200" progId="Photoshop.Image.24">
                  <p:embed/>
                </p:oleObj>
              </mc:Choice>
              <mc:Fallback>
                <p:oleObj name="Image" r:id="rId3" imgW="8990280" imgH="952200" progId="Photoshop.Image.24">
                  <p:embed/>
                  <p:pic>
                    <p:nvPicPr>
                      <p:cNvPr id="0" name=""/>
                      <p:cNvPicPr/>
                      <p:nvPr/>
                    </p:nvPicPr>
                    <p:blipFill>
                      <a:blip r:embed="rId4"/>
                      <a:stretch>
                        <a:fillRect/>
                      </a:stretch>
                    </p:blipFill>
                    <p:spPr>
                      <a:xfrm>
                        <a:off x="0" y="5569156"/>
                        <a:ext cx="12192004" cy="1291754"/>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EDD683C-76C1-4079-8E0A-42BEC20509EE}"/>
              </a:ext>
            </a:extLst>
          </p:cNvPr>
          <p:cNvSpPr>
            <a:spLocks noGrp="1"/>
          </p:cNvSpPr>
          <p:nvPr>
            <p:ph type="title"/>
          </p:nvPr>
        </p:nvSpPr>
        <p:spPr>
          <a:xfrm>
            <a:off x="-66675" y="-311150"/>
            <a:ext cx="12258675" cy="1325563"/>
          </a:xfrm>
        </p:spPr>
        <p:txBody>
          <a:bodyPr>
            <a:normAutofit/>
          </a:bodyPr>
          <a:lstStyle/>
          <a:p>
            <a:pPr algn="ctr"/>
            <a:r>
              <a:rPr lang="en-GB" b="1" dirty="0"/>
              <a:t>2. CDC Hospitalization Data</a:t>
            </a:r>
            <a:endParaRPr lang="en-DE" b="1" dirty="0"/>
          </a:p>
        </p:txBody>
      </p:sp>
      <p:sp>
        <p:nvSpPr>
          <p:cNvPr id="5" name="Content Placeholder 4">
            <a:extLst>
              <a:ext uri="{FF2B5EF4-FFF2-40B4-BE49-F238E27FC236}">
                <a16:creationId xmlns:a16="http://schemas.microsoft.com/office/drawing/2014/main" id="{9AF37D72-2338-4F08-84AE-441E7AFD8C61}"/>
              </a:ext>
            </a:extLst>
          </p:cNvPr>
          <p:cNvSpPr>
            <a:spLocks noGrp="1"/>
          </p:cNvSpPr>
          <p:nvPr>
            <p:ph idx="1"/>
          </p:nvPr>
        </p:nvSpPr>
        <p:spPr>
          <a:xfrm>
            <a:off x="6734174" y="1847851"/>
            <a:ext cx="4695825" cy="5257798"/>
          </a:xfrm>
        </p:spPr>
        <p:txBody>
          <a:bodyPr/>
          <a:lstStyle/>
          <a:p>
            <a:pPr marL="0" indent="0">
              <a:buNone/>
            </a:pPr>
            <a:r>
              <a:rPr lang="en-GB" dirty="0"/>
              <a:t>The CDC release datasets on COVID hospitalizations, cases and death by vaccination status</a:t>
            </a:r>
          </a:p>
          <a:p>
            <a:pPr marL="0" indent="0">
              <a:buNone/>
            </a:pPr>
            <a:endParaRPr lang="en-GB" sz="1300" dirty="0"/>
          </a:p>
          <a:p>
            <a:pPr marL="0" indent="0">
              <a:buNone/>
            </a:pPr>
            <a:r>
              <a:rPr lang="en-US" sz="1200" dirty="0"/>
              <a:t>https://data.cdc.gov/Public-Health-Surveillance/Rates-of-COVID-19-Cases-or-Deaths-by-Age-Group-and/d6p8-wqjm/about_data</a:t>
            </a:r>
            <a:endParaRPr lang="en-GB" sz="1400" dirty="0"/>
          </a:p>
        </p:txBody>
      </p:sp>
      <p:graphicFrame>
        <p:nvGraphicFramePr>
          <p:cNvPr id="10" name="Object 9">
            <a:extLst>
              <a:ext uri="{FF2B5EF4-FFF2-40B4-BE49-F238E27FC236}">
                <a16:creationId xmlns:a16="http://schemas.microsoft.com/office/drawing/2014/main" id="{A8C2B364-D33D-463B-8E04-E94C8A07C0BD}"/>
              </a:ext>
            </a:extLst>
          </p:cNvPr>
          <p:cNvGraphicFramePr>
            <a:graphicFrameLocks noChangeAspect="1"/>
          </p:cNvGraphicFramePr>
          <p:nvPr>
            <p:extLst>
              <p:ext uri="{D42A27DB-BD31-4B8C-83A1-F6EECF244321}">
                <p14:modId xmlns:p14="http://schemas.microsoft.com/office/powerpoint/2010/main" val="495677668"/>
              </p:ext>
            </p:extLst>
          </p:nvPr>
        </p:nvGraphicFramePr>
        <p:xfrm>
          <a:off x="33335" y="653896"/>
          <a:ext cx="6415089" cy="4622717"/>
        </p:xfrm>
        <a:graphic>
          <a:graphicData uri="http://schemas.openxmlformats.org/presentationml/2006/ole">
            <mc:AlternateContent xmlns:mc="http://schemas.openxmlformats.org/markup-compatibility/2006">
              <mc:Choice xmlns:v="urn:schemas-microsoft-com:vml" Requires="v">
                <p:oleObj spid="_x0000_s60450" name="Image" r:id="rId5" imgW="9409320" imgH="6780600" progId="Photoshop.Image.24">
                  <p:embed/>
                </p:oleObj>
              </mc:Choice>
              <mc:Fallback>
                <p:oleObj name="Image" r:id="rId5" imgW="9409320" imgH="6780600" progId="Photoshop.Image.24">
                  <p:embed/>
                  <p:pic>
                    <p:nvPicPr>
                      <p:cNvPr id="0" name=""/>
                      <p:cNvPicPr/>
                      <p:nvPr/>
                    </p:nvPicPr>
                    <p:blipFill>
                      <a:blip r:embed="rId6"/>
                      <a:stretch>
                        <a:fillRect/>
                      </a:stretch>
                    </p:blipFill>
                    <p:spPr>
                      <a:xfrm>
                        <a:off x="33335" y="653896"/>
                        <a:ext cx="6415089" cy="4622717"/>
                      </a:xfrm>
                      <a:prstGeom prst="rect">
                        <a:avLst/>
                      </a:prstGeom>
                    </p:spPr>
                  </p:pic>
                </p:oleObj>
              </mc:Fallback>
            </mc:AlternateContent>
          </a:graphicData>
        </a:graphic>
      </p:graphicFrame>
      <p:sp>
        <p:nvSpPr>
          <p:cNvPr id="23" name="TextBox 22">
            <a:extLst>
              <a:ext uri="{FF2B5EF4-FFF2-40B4-BE49-F238E27FC236}">
                <a16:creationId xmlns:a16="http://schemas.microsoft.com/office/drawing/2014/main" id="{C1DECAAC-691C-4A54-BD88-2E58B432F2B4}"/>
              </a:ext>
            </a:extLst>
          </p:cNvPr>
          <p:cNvSpPr txBox="1"/>
          <p:nvPr/>
        </p:nvSpPr>
        <p:spPr>
          <a:xfrm>
            <a:off x="-33336" y="5220245"/>
            <a:ext cx="6572250" cy="253916"/>
          </a:xfrm>
          <a:prstGeom prst="rect">
            <a:avLst/>
          </a:prstGeom>
          <a:noFill/>
        </p:spPr>
        <p:txBody>
          <a:bodyPr wrap="square">
            <a:spAutoFit/>
          </a:bodyPr>
          <a:lstStyle/>
          <a:p>
            <a:pPr marL="0" indent="0">
              <a:buNone/>
            </a:pPr>
            <a:r>
              <a:rPr lang="en-DE" sz="1050" dirty="0"/>
              <a:t>https://www.cdc.gov/coronavirus/2019-ncov/covid-data/covid-net/hospitalizations-by-vaccination-status-report.pdf</a:t>
            </a:r>
          </a:p>
        </p:txBody>
      </p:sp>
    </p:spTree>
    <p:extLst>
      <p:ext uri="{BB962C8B-B14F-4D97-AF65-F5344CB8AC3E}">
        <p14:creationId xmlns:p14="http://schemas.microsoft.com/office/powerpoint/2010/main" val="19562341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71529-F098-4B30-B8CF-D6A34537F046}"/>
              </a:ext>
            </a:extLst>
          </p:cNvPr>
          <p:cNvSpPr>
            <a:spLocks noGrp="1"/>
          </p:cNvSpPr>
          <p:nvPr>
            <p:ph type="ctrTitle"/>
          </p:nvPr>
        </p:nvSpPr>
        <p:spPr>
          <a:xfrm>
            <a:off x="-200025" y="1654795"/>
            <a:ext cx="12168939" cy="2324100"/>
          </a:xfrm>
        </p:spPr>
        <p:txBody>
          <a:bodyPr anchor="b">
            <a:noAutofit/>
          </a:bodyPr>
          <a:lstStyle/>
          <a:p>
            <a:br>
              <a:rPr lang="en-US" sz="7900" b="1" dirty="0">
                <a:latin typeface="Liberation Sans" panose="020B0604020202020204" pitchFamily="34" charset="0"/>
                <a:ea typeface="Liberation Sans" panose="020B0604020202020204" pitchFamily="34" charset="0"/>
                <a:cs typeface="Liberation Sans" panose="020B0604020202020204" pitchFamily="34" charset="0"/>
              </a:rPr>
            </a:br>
            <a:br>
              <a:rPr lang="en-US" sz="7900" b="1" dirty="0">
                <a:latin typeface="Liberation Sans" panose="020B0604020202020204" pitchFamily="34" charset="0"/>
                <a:ea typeface="Liberation Sans" panose="020B0604020202020204" pitchFamily="34" charset="0"/>
                <a:cs typeface="Liberation Sans" panose="020B0604020202020204" pitchFamily="34" charset="0"/>
              </a:rPr>
            </a:br>
            <a:br>
              <a:rPr lang="en-US" sz="7900" b="1" dirty="0">
                <a:latin typeface="Liberation Sans" panose="020B0604020202020204" pitchFamily="34" charset="0"/>
                <a:ea typeface="Liberation Sans" panose="020B0604020202020204" pitchFamily="34" charset="0"/>
                <a:cs typeface="Liberation Sans" panose="020B0604020202020204" pitchFamily="34" charset="0"/>
              </a:rPr>
            </a:br>
            <a:br>
              <a:rPr lang="en-US" sz="7900" b="1" dirty="0">
                <a:latin typeface="Liberation Sans" panose="020B0604020202020204" pitchFamily="34" charset="0"/>
                <a:ea typeface="Liberation Sans" panose="020B0604020202020204" pitchFamily="34" charset="0"/>
                <a:cs typeface="Liberation Sans" panose="020B0604020202020204" pitchFamily="34" charset="0"/>
              </a:rPr>
            </a:br>
            <a:br>
              <a:rPr lang="en-US" sz="7900" b="1" dirty="0">
                <a:latin typeface="Liberation Sans" panose="020B0604020202020204" pitchFamily="34" charset="0"/>
                <a:ea typeface="Liberation Sans" panose="020B0604020202020204" pitchFamily="34" charset="0"/>
                <a:cs typeface="Liberation Sans" panose="020B0604020202020204" pitchFamily="34" charset="0"/>
              </a:rPr>
            </a:br>
            <a:br>
              <a:rPr lang="en-US" sz="7900" b="1" dirty="0">
                <a:latin typeface="Liberation Sans" panose="020B0604020202020204" pitchFamily="34" charset="0"/>
                <a:ea typeface="Liberation Sans" panose="020B0604020202020204" pitchFamily="34" charset="0"/>
                <a:cs typeface="Liberation Sans" panose="020B0604020202020204" pitchFamily="34" charset="0"/>
              </a:rPr>
            </a:br>
            <a:br>
              <a:rPr lang="en-US" sz="7900" b="1" dirty="0">
                <a:latin typeface="Liberation Sans" panose="020B0604020202020204" pitchFamily="34" charset="0"/>
                <a:ea typeface="Liberation Sans" panose="020B0604020202020204" pitchFamily="34" charset="0"/>
                <a:cs typeface="Liberation Sans" panose="020B0604020202020204" pitchFamily="34" charset="0"/>
              </a:rPr>
            </a:br>
            <a:br>
              <a:rPr lang="en-US" sz="7900" b="1" dirty="0">
                <a:latin typeface="Liberation Sans" panose="020B0604020202020204" pitchFamily="34" charset="0"/>
                <a:ea typeface="Liberation Sans" panose="020B0604020202020204" pitchFamily="34" charset="0"/>
                <a:cs typeface="Liberation Sans" panose="020B0604020202020204" pitchFamily="34" charset="0"/>
              </a:rPr>
            </a:br>
            <a:br>
              <a:rPr lang="en-US" sz="7900" b="1" dirty="0">
                <a:latin typeface="Liberation Sans" panose="020B0604020202020204" pitchFamily="34" charset="0"/>
                <a:ea typeface="Liberation Sans" panose="020B0604020202020204" pitchFamily="34" charset="0"/>
                <a:cs typeface="Liberation Sans" panose="020B0604020202020204" pitchFamily="34" charset="0"/>
              </a:rPr>
            </a:br>
            <a:br>
              <a:rPr lang="en-US" sz="7900" b="1" dirty="0">
                <a:latin typeface="Liberation Sans" panose="020B0604020202020204" pitchFamily="34" charset="0"/>
                <a:ea typeface="Liberation Sans" panose="020B0604020202020204" pitchFamily="34" charset="0"/>
                <a:cs typeface="Liberation Sans" panose="020B0604020202020204" pitchFamily="34" charset="0"/>
              </a:rPr>
            </a:br>
            <a:br>
              <a:rPr lang="en-US" sz="7900" b="1" dirty="0">
                <a:latin typeface="Liberation Sans" panose="020B0604020202020204" pitchFamily="34" charset="0"/>
                <a:ea typeface="Liberation Sans" panose="020B0604020202020204" pitchFamily="34" charset="0"/>
                <a:cs typeface="Liberation Sans" panose="020B0604020202020204" pitchFamily="34" charset="0"/>
              </a:rPr>
            </a:br>
            <a:br>
              <a:rPr lang="en-US" sz="7900" b="1" dirty="0">
                <a:latin typeface="Liberation Sans" panose="020B0604020202020204" pitchFamily="34" charset="0"/>
                <a:ea typeface="Liberation Sans" panose="020B0604020202020204" pitchFamily="34" charset="0"/>
                <a:cs typeface="Liberation Sans" panose="020B0604020202020204" pitchFamily="34" charset="0"/>
              </a:rPr>
            </a:br>
            <a:br>
              <a:rPr lang="en-US" sz="7900" b="1" dirty="0">
                <a:latin typeface="Liberation Sans" panose="020B0604020202020204" pitchFamily="34" charset="0"/>
                <a:ea typeface="Liberation Sans" panose="020B0604020202020204" pitchFamily="34" charset="0"/>
                <a:cs typeface="Liberation Sans" panose="020B0604020202020204" pitchFamily="34" charset="0"/>
              </a:rPr>
            </a:br>
            <a:br>
              <a:rPr lang="en-US" sz="7900" b="1" dirty="0">
                <a:latin typeface="Liberation Sans" panose="020B0604020202020204" pitchFamily="34" charset="0"/>
                <a:ea typeface="Liberation Sans" panose="020B0604020202020204" pitchFamily="34" charset="0"/>
                <a:cs typeface="Liberation Sans" panose="020B0604020202020204" pitchFamily="34" charset="0"/>
              </a:rPr>
            </a:br>
            <a:br>
              <a:rPr lang="en-US" sz="7900" b="1" dirty="0">
                <a:latin typeface="Liberation Sans" panose="020B0604020202020204" pitchFamily="34" charset="0"/>
                <a:ea typeface="Liberation Sans" panose="020B0604020202020204" pitchFamily="34" charset="0"/>
                <a:cs typeface="Liberation Sans" panose="020B0604020202020204" pitchFamily="34" charset="0"/>
              </a:rPr>
            </a:br>
            <a:br>
              <a:rPr lang="en-US" sz="7900" b="1" dirty="0">
                <a:latin typeface="Liberation Sans" panose="020B0604020202020204" pitchFamily="34" charset="0"/>
                <a:ea typeface="Liberation Sans" panose="020B0604020202020204" pitchFamily="34" charset="0"/>
                <a:cs typeface="Liberation Sans" panose="020B0604020202020204" pitchFamily="34" charset="0"/>
              </a:rPr>
            </a:br>
            <a:br>
              <a:rPr lang="en-US" sz="7900" b="1" dirty="0">
                <a:latin typeface="Liberation Sans" panose="020B0604020202020204" pitchFamily="34" charset="0"/>
                <a:ea typeface="Liberation Sans" panose="020B0604020202020204" pitchFamily="34" charset="0"/>
                <a:cs typeface="Liberation Sans" panose="020B0604020202020204" pitchFamily="34" charset="0"/>
              </a:rPr>
            </a:br>
            <a:br>
              <a:rPr lang="en-US" sz="7900" b="1" dirty="0">
                <a:latin typeface="Liberation Sans" panose="020B0604020202020204" pitchFamily="34" charset="0"/>
                <a:ea typeface="Liberation Sans" panose="020B0604020202020204" pitchFamily="34" charset="0"/>
                <a:cs typeface="Liberation Sans" panose="020B0604020202020204" pitchFamily="34" charset="0"/>
              </a:rPr>
            </a:br>
            <a:br>
              <a:rPr lang="en-US" sz="7900" b="1" dirty="0">
                <a:latin typeface="Liberation Sans" panose="020B0604020202020204" pitchFamily="34" charset="0"/>
                <a:ea typeface="Liberation Sans" panose="020B0604020202020204" pitchFamily="34" charset="0"/>
                <a:cs typeface="Liberation Sans" panose="020B0604020202020204" pitchFamily="34" charset="0"/>
              </a:rPr>
            </a:br>
            <a:br>
              <a:rPr lang="en-US" sz="7900" b="1" dirty="0">
                <a:latin typeface="Liberation Sans" panose="020B0604020202020204" pitchFamily="34" charset="0"/>
                <a:ea typeface="Liberation Sans" panose="020B0604020202020204" pitchFamily="34" charset="0"/>
                <a:cs typeface="Liberation Sans" panose="020B0604020202020204" pitchFamily="34" charset="0"/>
              </a:rPr>
            </a:br>
            <a:br>
              <a:rPr lang="en-US" sz="7900" b="1" dirty="0">
                <a:latin typeface="Liberation Sans" panose="020B0604020202020204" pitchFamily="34" charset="0"/>
                <a:ea typeface="Liberation Sans" panose="020B0604020202020204" pitchFamily="34" charset="0"/>
                <a:cs typeface="Liberation Sans" panose="020B0604020202020204" pitchFamily="34" charset="0"/>
              </a:rPr>
            </a:br>
            <a:br>
              <a:rPr lang="en-US" sz="7900" b="1" dirty="0">
                <a:latin typeface="Liberation Sans" panose="020B0604020202020204" pitchFamily="34" charset="0"/>
                <a:ea typeface="Liberation Sans" panose="020B0604020202020204" pitchFamily="34" charset="0"/>
                <a:cs typeface="Liberation Sans" panose="020B0604020202020204" pitchFamily="34" charset="0"/>
              </a:rPr>
            </a:br>
            <a:br>
              <a:rPr lang="en-US" sz="7900" b="1" dirty="0">
                <a:latin typeface="Liberation Sans" panose="020B0604020202020204" pitchFamily="34" charset="0"/>
                <a:ea typeface="Liberation Sans" panose="020B0604020202020204" pitchFamily="34" charset="0"/>
                <a:cs typeface="Liberation Sans" panose="020B0604020202020204" pitchFamily="34" charset="0"/>
              </a:rPr>
            </a:br>
            <a:r>
              <a:rPr lang="en-US" sz="7900" b="1" dirty="0">
                <a:latin typeface="Liberation Sans" panose="020B0604020202020204" pitchFamily="34" charset="0"/>
                <a:ea typeface="Liberation Sans" panose="020B0604020202020204" pitchFamily="34" charset="0"/>
                <a:cs typeface="Liberation Sans" panose="020B0604020202020204" pitchFamily="34" charset="0"/>
              </a:rPr>
              <a:t>V. </a:t>
            </a:r>
            <a:r>
              <a:rPr lang="en-US" sz="7900" b="1" dirty="0" err="1">
                <a:latin typeface="Liberation Sans" panose="020B0604020202020204" pitchFamily="34" charset="0"/>
                <a:ea typeface="Liberation Sans" panose="020B0604020202020204" pitchFamily="34" charset="0"/>
                <a:cs typeface="Liberation Sans" panose="020B0604020202020204" pitchFamily="34" charset="0"/>
              </a:rPr>
              <a:t>Supplemen</a:t>
            </a:r>
            <a:r>
              <a:rPr lang="en-US" sz="7900" b="1" dirty="0">
                <a:latin typeface="Liberation Sans" panose="020B0604020202020204" pitchFamily="34" charset="0"/>
                <a:ea typeface="Liberation Sans" panose="020B0604020202020204" pitchFamily="34" charset="0"/>
                <a:cs typeface="Liberation Sans" panose="020B0604020202020204" pitchFamily="34" charset="0"/>
              </a:rPr>
              <a:t>-</a:t>
            </a:r>
            <a:br>
              <a:rPr lang="en-US" sz="7900" b="1" dirty="0">
                <a:latin typeface="Liberation Sans" panose="020B0604020202020204" pitchFamily="34" charset="0"/>
                <a:ea typeface="Liberation Sans" panose="020B0604020202020204" pitchFamily="34" charset="0"/>
                <a:cs typeface="Liberation Sans" panose="020B0604020202020204" pitchFamily="34" charset="0"/>
              </a:rPr>
            </a:br>
            <a:r>
              <a:rPr lang="en-US" sz="7900" b="1" dirty="0">
                <a:latin typeface="Liberation Sans" panose="020B0604020202020204" pitchFamily="34" charset="0"/>
                <a:ea typeface="Liberation Sans" panose="020B0604020202020204" pitchFamily="34" charset="0"/>
                <a:cs typeface="Liberation Sans" panose="020B0604020202020204" pitchFamily="34" charset="0"/>
              </a:rPr>
              <a:t>     </a:t>
            </a:r>
            <a:r>
              <a:rPr lang="en-US" sz="7900" b="1" dirty="0" err="1">
                <a:latin typeface="Liberation Sans" panose="020B0604020202020204" pitchFamily="34" charset="0"/>
                <a:ea typeface="Liberation Sans" panose="020B0604020202020204" pitchFamily="34" charset="0"/>
                <a:cs typeface="Liberation Sans" panose="020B0604020202020204" pitchFamily="34" charset="0"/>
              </a:rPr>
              <a:t>tary</a:t>
            </a:r>
            <a:r>
              <a:rPr lang="en-US" sz="7900" b="1" dirty="0">
                <a:latin typeface="Liberation Sans" panose="020B0604020202020204" pitchFamily="34" charset="0"/>
                <a:ea typeface="Liberation Sans" panose="020B0604020202020204" pitchFamily="34" charset="0"/>
                <a:cs typeface="Liberation Sans" panose="020B0604020202020204" pitchFamily="34" charset="0"/>
              </a:rPr>
              <a:t> Material</a:t>
            </a:r>
            <a:endParaRPr lang="en-DE" sz="7900" b="1" dirty="0">
              <a:latin typeface="Liberation Sans" panose="020B0604020202020204" pitchFamily="34" charset="0"/>
              <a:ea typeface="Liberation Sans" panose="020B0604020202020204" pitchFamily="34" charset="0"/>
              <a:cs typeface="Liberation Sans" panose="020B0604020202020204" pitchFamily="34" charset="0"/>
            </a:endParaRPr>
          </a:p>
        </p:txBody>
      </p:sp>
      <p:sp>
        <p:nvSpPr>
          <p:cNvPr id="4" name="TextBox 3">
            <a:extLst>
              <a:ext uri="{FF2B5EF4-FFF2-40B4-BE49-F238E27FC236}">
                <a16:creationId xmlns:a16="http://schemas.microsoft.com/office/drawing/2014/main" id="{B12EDF67-C593-4C26-ADD4-AB3F3ACCEE09}"/>
              </a:ext>
            </a:extLst>
          </p:cNvPr>
          <p:cNvSpPr txBox="1"/>
          <p:nvPr/>
        </p:nvSpPr>
        <p:spPr>
          <a:xfrm>
            <a:off x="9717258" y="0"/>
            <a:ext cx="2398542" cy="477054"/>
          </a:xfrm>
          <a:prstGeom prst="rect">
            <a:avLst/>
          </a:prstGeom>
          <a:noFill/>
        </p:spPr>
        <p:txBody>
          <a:bodyPr wrap="none" rtlCol="0">
            <a:spAutoFit/>
          </a:bodyPr>
          <a:lstStyle/>
          <a:p>
            <a:pPr algn="r"/>
            <a:r>
              <a:rPr lang="en-US" sz="2500" i="1" dirty="0">
                <a:solidFill>
                  <a:schemeClr val="tx1">
                    <a:lumMod val="65000"/>
                    <a:lumOff val="35000"/>
                  </a:schemeClr>
                </a:solidFill>
              </a:rPr>
              <a:t>January 12, 2024</a:t>
            </a:r>
            <a:endParaRPr lang="en-DE" sz="2500" i="1" dirty="0">
              <a:solidFill>
                <a:schemeClr val="tx1">
                  <a:lumMod val="65000"/>
                  <a:lumOff val="35000"/>
                </a:schemeClr>
              </a:solidFill>
            </a:endParaRPr>
          </a:p>
        </p:txBody>
      </p:sp>
      <p:sp>
        <p:nvSpPr>
          <p:cNvPr id="5" name="TextBox 4">
            <a:extLst>
              <a:ext uri="{FF2B5EF4-FFF2-40B4-BE49-F238E27FC236}">
                <a16:creationId xmlns:a16="http://schemas.microsoft.com/office/drawing/2014/main" id="{C628A480-22C6-479D-BAFB-083483B09603}"/>
              </a:ext>
            </a:extLst>
          </p:cNvPr>
          <p:cNvSpPr txBox="1"/>
          <p:nvPr/>
        </p:nvSpPr>
        <p:spPr>
          <a:xfrm>
            <a:off x="57149" y="23579"/>
            <a:ext cx="3486404" cy="1631216"/>
          </a:xfrm>
          <a:prstGeom prst="rect">
            <a:avLst/>
          </a:prstGeom>
          <a:noFill/>
        </p:spPr>
        <p:txBody>
          <a:bodyPr wrap="none" rtlCol="0">
            <a:spAutoFit/>
          </a:bodyPr>
          <a:lstStyle/>
          <a:p>
            <a:r>
              <a:rPr lang="en-US" sz="2500" i="1" dirty="0">
                <a:solidFill>
                  <a:schemeClr val="tx1">
                    <a:lumMod val="65000"/>
                    <a:lumOff val="35000"/>
                  </a:schemeClr>
                </a:solidFill>
              </a:rPr>
              <a:t>Author: Fabian Spieker</a:t>
            </a:r>
          </a:p>
          <a:p>
            <a:r>
              <a:rPr lang="en-US" sz="2500" i="1" dirty="0">
                <a:solidFill>
                  <a:schemeClr val="tx1">
                    <a:lumMod val="65000"/>
                    <a:lumOff val="35000"/>
                  </a:schemeClr>
                </a:solidFill>
              </a:rPr>
              <a:t>me@pervaers.com</a:t>
            </a:r>
          </a:p>
          <a:p>
            <a:r>
              <a:rPr lang="en-US" sz="2500" i="1" dirty="0">
                <a:solidFill>
                  <a:schemeClr val="tx1">
                    <a:lumMod val="65000"/>
                    <a:lumOff val="35000"/>
                  </a:schemeClr>
                </a:solidFill>
              </a:rPr>
              <a:t>substack.com/@covdata</a:t>
            </a:r>
          </a:p>
          <a:p>
            <a:endParaRPr lang="en-DE" sz="2500" i="1" dirty="0">
              <a:solidFill>
                <a:schemeClr val="tx1">
                  <a:lumMod val="65000"/>
                  <a:lumOff val="35000"/>
                </a:schemeClr>
              </a:solidFill>
            </a:endParaRPr>
          </a:p>
        </p:txBody>
      </p:sp>
    </p:spTree>
    <p:extLst>
      <p:ext uri="{BB962C8B-B14F-4D97-AF65-F5344CB8AC3E}">
        <p14:creationId xmlns:p14="http://schemas.microsoft.com/office/powerpoint/2010/main" val="6574097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E6143-8F90-4A71-B40E-41258319B91B}"/>
              </a:ext>
            </a:extLst>
          </p:cNvPr>
          <p:cNvSpPr>
            <a:spLocks noGrp="1"/>
          </p:cNvSpPr>
          <p:nvPr>
            <p:ph type="title"/>
          </p:nvPr>
        </p:nvSpPr>
        <p:spPr>
          <a:xfrm>
            <a:off x="76199" y="0"/>
            <a:ext cx="12115801" cy="1690688"/>
          </a:xfrm>
        </p:spPr>
        <p:txBody>
          <a:bodyPr>
            <a:normAutofit/>
          </a:bodyPr>
          <a:lstStyle/>
          <a:p>
            <a:pPr algn="ctr"/>
            <a:r>
              <a:rPr lang="en-GB" sz="5000" b="1" dirty="0"/>
              <a:t>VAED affects transmission dynamics</a:t>
            </a:r>
            <a:endParaRPr lang="en-DE" sz="5000" b="1" dirty="0"/>
          </a:p>
        </p:txBody>
      </p:sp>
      <p:sp>
        <p:nvSpPr>
          <p:cNvPr id="3" name="Content Placeholder 2">
            <a:extLst>
              <a:ext uri="{FF2B5EF4-FFF2-40B4-BE49-F238E27FC236}">
                <a16:creationId xmlns:a16="http://schemas.microsoft.com/office/drawing/2014/main" id="{08AC75D8-06F4-4A2F-AD05-A1B2AD953567}"/>
              </a:ext>
            </a:extLst>
          </p:cNvPr>
          <p:cNvSpPr>
            <a:spLocks noGrp="1"/>
          </p:cNvSpPr>
          <p:nvPr>
            <p:ph idx="1"/>
          </p:nvPr>
        </p:nvSpPr>
        <p:spPr>
          <a:xfrm>
            <a:off x="0" y="1779002"/>
            <a:ext cx="12192000" cy="4351338"/>
          </a:xfrm>
        </p:spPr>
        <p:txBody>
          <a:bodyPr/>
          <a:lstStyle/>
          <a:p>
            <a:r>
              <a:rPr lang="en-GB" dirty="0"/>
              <a:t>Due to enhanced viral replication affected individuals become more infectious</a:t>
            </a:r>
          </a:p>
          <a:p>
            <a:endParaRPr lang="en-GB" dirty="0"/>
          </a:p>
          <a:p>
            <a:r>
              <a:rPr lang="en-GB" dirty="0"/>
              <a:t>This can both exacerbate infectious disease outbreaks and cause outbreaks of pathogens otherwise not infectious enough</a:t>
            </a:r>
          </a:p>
          <a:p>
            <a:endParaRPr lang="en-GB" dirty="0"/>
          </a:p>
          <a:p>
            <a:r>
              <a:rPr lang="en-GB" dirty="0"/>
              <a:t>The next chart displays the development of COVID case rates and first dose administration rates during the “</a:t>
            </a:r>
            <a:r>
              <a:rPr lang="en-GB" u="sng" dirty="0"/>
              <a:t>Pandemic of the Unvaccinated</a:t>
            </a:r>
            <a:r>
              <a:rPr lang="en-GB" dirty="0"/>
              <a:t>”</a:t>
            </a:r>
            <a:endParaRPr lang="en-DE" dirty="0"/>
          </a:p>
        </p:txBody>
      </p:sp>
    </p:spTree>
    <p:extLst>
      <p:ext uri="{BB962C8B-B14F-4D97-AF65-F5344CB8AC3E}">
        <p14:creationId xmlns:p14="http://schemas.microsoft.com/office/powerpoint/2010/main" val="1181202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E2C4AD34-3B5C-4DBE-905D-710F3E84BBA6}"/>
              </a:ext>
            </a:extLst>
          </p:cNvPr>
          <p:cNvGraphicFramePr>
            <a:graphicFrameLocks noChangeAspect="1"/>
          </p:cNvGraphicFramePr>
          <p:nvPr>
            <p:extLst>
              <p:ext uri="{D42A27DB-BD31-4B8C-83A1-F6EECF244321}">
                <p14:modId xmlns:p14="http://schemas.microsoft.com/office/powerpoint/2010/main" val="1900497328"/>
              </p:ext>
            </p:extLst>
          </p:nvPr>
        </p:nvGraphicFramePr>
        <p:xfrm>
          <a:off x="0" y="0"/>
          <a:ext cx="10344150" cy="7221228"/>
        </p:xfrm>
        <a:graphic>
          <a:graphicData uri="http://schemas.openxmlformats.org/presentationml/2006/ole">
            <mc:AlternateContent xmlns:mc="http://schemas.openxmlformats.org/markup-compatibility/2006">
              <mc:Choice xmlns:v="urn:schemas-microsoft-com:vml" Requires="v">
                <p:oleObj spid="_x0000_s63515" name="Image" r:id="rId3" imgW="14733000" imgH="10285560" progId="Photoshop.Image.24">
                  <p:embed/>
                </p:oleObj>
              </mc:Choice>
              <mc:Fallback>
                <p:oleObj name="Image" r:id="rId3" imgW="14733000" imgH="10285560" progId="Photoshop.Image.24">
                  <p:embed/>
                  <p:pic>
                    <p:nvPicPr>
                      <p:cNvPr id="0" name=""/>
                      <p:cNvPicPr/>
                      <p:nvPr/>
                    </p:nvPicPr>
                    <p:blipFill>
                      <a:blip r:embed="rId4"/>
                      <a:stretch>
                        <a:fillRect/>
                      </a:stretch>
                    </p:blipFill>
                    <p:spPr>
                      <a:xfrm>
                        <a:off x="0" y="0"/>
                        <a:ext cx="10344150" cy="7221228"/>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CE4048B9-1D67-47AF-BD6A-C3D3332C906A}"/>
              </a:ext>
            </a:extLst>
          </p:cNvPr>
          <p:cNvGraphicFramePr>
            <a:graphicFrameLocks noChangeAspect="1"/>
          </p:cNvGraphicFramePr>
          <p:nvPr>
            <p:extLst>
              <p:ext uri="{D42A27DB-BD31-4B8C-83A1-F6EECF244321}">
                <p14:modId xmlns:p14="http://schemas.microsoft.com/office/powerpoint/2010/main" val="1465632616"/>
              </p:ext>
            </p:extLst>
          </p:nvPr>
        </p:nvGraphicFramePr>
        <p:xfrm>
          <a:off x="10305054" y="2740664"/>
          <a:ext cx="1886946" cy="2860675"/>
        </p:xfrm>
        <a:graphic>
          <a:graphicData uri="http://schemas.openxmlformats.org/presentationml/2006/ole">
            <mc:AlternateContent xmlns:mc="http://schemas.openxmlformats.org/markup-compatibility/2006">
              <mc:Choice xmlns:v="urn:schemas-microsoft-com:vml" Requires="v">
                <p:oleObj spid="_x0000_s63516" name="Image" r:id="rId5" imgW="3761640" imgH="5704560" progId="Photoshop.Image.24">
                  <p:embed/>
                </p:oleObj>
              </mc:Choice>
              <mc:Fallback>
                <p:oleObj name="Image" r:id="rId5" imgW="3761640" imgH="5704560" progId="Photoshop.Image.24">
                  <p:embed/>
                  <p:pic>
                    <p:nvPicPr>
                      <p:cNvPr id="3" name="Object 2">
                        <a:extLst>
                          <a:ext uri="{FF2B5EF4-FFF2-40B4-BE49-F238E27FC236}">
                            <a16:creationId xmlns:a16="http://schemas.microsoft.com/office/drawing/2014/main" id="{B6D8576B-7C00-461B-9E41-34F4E3382F07}"/>
                          </a:ext>
                        </a:extLst>
                      </p:cNvPr>
                      <p:cNvPicPr/>
                      <p:nvPr/>
                    </p:nvPicPr>
                    <p:blipFill>
                      <a:blip r:embed="rId6"/>
                      <a:stretch>
                        <a:fillRect/>
                      </a:stretch>
                    </p:blipFill>
                    <p:spPr>
                      <a:xfrm>
                        <a:off x="10305054" y="2740664"/>
                        <a:ext cx="1886946" cy="2860675"/>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71F16F3D-069B-4730-8897-3C1D4A7BAE8D}"/>
              </a:ext>
            </a:extLst>
          </p:cNvPr>
          <p:cNvSpPr txBox="1"/>
          <p:nvPr/>
        </p:nvSpPr>
        <p:spPr>
          <a:xfrm>
            <a:off x="10229352" y="1540335"/>
            <a:ext cx="2038350" cy="1200329"/>
          </a:xfrm>
          <a:prstGeom prst="rect">
            <a:avLst/>
          </a:prstGeom>
          <a:noFill/>
        </p:spPr>
        <p:txBody>
          <a:bodyPr wrap="square" rtlCol="0">
            <a:spAutoFit/>
          </a:bodyPr>
          <a:lstStyle/>
          <a:p>
            <a:pPr algn="l"/>
            <a:r>
              <a:rPr lang="en-GB" i="1" dirty="0"/>
              <a:t>Sources:</a:t>
            </a:r>
          </a:p>
          <a:p>
            <a:pPr marL="285750" indent="-285750" algn="l">
              <a:buFont typeface="Arial" panose="020B0604020202020204" pitchFamily="34" charset="0"/>
              <a:buChar char="•"/>
            </a:pPr>
            <a:r>
              <a:rPr lang="en-GB" i="1" dirty="0"/>
              <a:t>CDC daily </a:t>
            </a:r>
            <a:r>
              <a:rPr lang="en-GB" i="1" dirty="0" err="1"/>
              <a:t>vacci</a:t>
            </a:r>
            <a:r>
              <a:rPr lang="en-GB" i="1" dirty="0"/>
              <a:t>- nation dataset</a:t>
            </a:r>
          </a:p>
          <a:p>
            <a:pPr marL="285750" indent="-285750" algn="l">
              <a:buFont typeface="Arial" panose="020B0604020202020204" pitchFamily="34" charset="0"/>
              <a:buChar char="•"/>
            </a:pPr>
            <a:r>
              <a:rPr lang="en-GB" i="1" dirty="0" err="1"/>
              <a:t>Worldometer</a:t>
            </a:r>
            <a:endParaRPr lang="en-DE" i="1" dirty="0"/>
          </a:p>
        </p:txBody>
      </p:sp>
    </p:spTree>
    <p:extLst>
      <p:ext uri="{BB962C8B-B14F-4D97-AF65-F5344CB8AC3E}">
        <p14:creationId xmlns:p14="http://schemas.microsoft.com/office/powerpoint/2010/main" val="33047391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E96F9-BC42-4C88-A94A-9D8AAE39ABC6}"/>
              </a:ext>
            </a:extLst>
          </p:cNvPr>
          <p:cNvSpPr>
            <a:spLocks noGrp="1"/>
          </p:cNvSpPr>
          <p:nvPr>
            <p:ph type="title"/>
          </p:nvPr>
        </p:nvSpPr>
        <p:spPr>
          <a:xfrm>
            <a:off x="5980112" y="2028825"/>
            <a:ext cx="6335713" cy="4838699"/>
          </a:xfrm>
        </p:spPr>
        <p:txBody>
          <a:bodyPr anchor="t"/>
          <a:lstStyle/>
          <a:p>
            <a:r>
              <a:rPr lang="en-GB" sz="3300" dirty="0"/>
              <a:t>“Pandemic of the Unvaccinated”</a:t>
            </a:r>
            <a:br>
              <a:rPr lang="en-GB" dirty="0"/>
            </a:br>
            <a:r>
              <a:rPr lang="en-GB" sz="2000" i="1" dirty="0"/>
              <a:t>Rochelle </a:t>
            </a:r>
            <a:r>
              <a:rPr lang="en-GB" sz="2000" i="1" dirty="0" err="1"/>
              <a:t>Walensky</a:t>
            </a:r>
            <a:r>
              <a:rPr lang="en-GB" sz="2000" i="1" dirty="0"/>
              <a:t>, former CDC director</a:t>
            </a:r>
            <a:br>
              <a:rPr lang="en-GB" dirty="0"/>
            </a:br>
            <a:r>
              <a:rPr lang="en-GB" sz="1800" i="1" dirty="0"/>
              <a:t>New York Times </a:t>
            </a:r>
            <a:r>
              <a:rPr lang="en-GB" sz="1800" b="1" i="1" u="sng" dirty="0"/>
              <a:t>July 16, 2021</a:t>
            </a:r>
            <a:br>
              <a:rPr lang="en-GB" sz="4000" b="1" u="sng" dirty="0"/>
            </a:br>
            <a:br>
              <a:rPr lang="en-GB" dirty="0"/>
            </a:br>
            <a:r>
              <a:rPr lang="en-GB" sz="3300" dirty="0"/>
              <a:t>Finally making sense.</a:t>
            </a:r>
            <a:endParaRPr lang="en-DE" sz="3300" dirty="0"/>
          </a:p>
        </p:txBody>
      </p:sp>
      <p:graphicFrame>
        <p:nvGraphicFramePr>
          <p:cNvPr id="4" name="Object 3">
            <a:extLst>
              <a:ext uri="{FF2B5EF4-FFF2-40B4-BE49-F238E27FC236}">
                <a16:creationId xmlns:a16="http://schemas.microsoft.com/office/drawing/2014/main" id="{7FE39704-0B10-4D4C-9F0F-BD65B2CE8844}"/>
              </a:ext>
            </a:extLst>
          </p:cNvPr>
          <p:cNvGraphicFramePr>
            <a:graphicFrameLocks noChangeAspect="1"/>
          </p:cNvGraphicFramePr>
          <p:nvPr>
            <p:extLst>
              <p:ext uri="{D42A27DB-BD31-4B8C-83A1-F6EECF244321}">
                <p14:modId xmlns:p14="http://schemas.microsoft.com/office/powerpoint/2010/main" val="553257265"/>
              </p:ext>
            </p:extLst>
          </p:nvPr>
        </p:nvGraphicFramePr>
        <p:xfrm>
          <a:off x="0" y="0"/>
          <a:ext cx="5856287" cy="6237287"/>
        </p:xfrm>
        <a:graphic>
          <a:graphicData uri="http://schemas.openxmlformats.org/presentationml/2006/ole">
            <mc:AlternateContent xmlns:mc="http://schemas.openxmlformats.org/markup-compatibility/2006">
              <mc:Choice xmlns:v="urn:schemas-microsoft-com:vml" Requires="v">
                <p:oleObj spid="_x0000_s62479" name="Image" r:id="rId3" imgW="5856840" imgH="6238080" progId="Photoshop.Image.24">
                  <p:embed/>
                </p:oleObj>
              </mc:Choice>
              <mc:Fallback>
                <p:oleObj name="Image" r:id="rId3" imgW="5856840" imgH="6238080" progId="Photoshop.Image.24">
                  <p:embed/>
                  <p:pic>
                    <p:nvPicPr>
                      <p:cNvPr id="0" name=""/>
                      <p:cNvPicPr/>
                      <p:nvPr/>
                    </p:nvPicPr>
                    <p:blipFill>
                      <a:blip r:embed="rId4"/>
                      <a:stretch>
                        <a:fillRect/>
                      </a:stretch>
                    </p:blipFill>
                    <p:spPr>
                      <a:xfrm>
                        <a:off x="0" y="0"/>
                        <a:ext cx="5856287" cy="6237287"/>
                      </a:xfrm>
                      <a:prstGeom prst="rect">
                        <a:avLst/>
                      </a:prstGeom>
                    </p:spPr>
                  </p:pic>
                </p:oleObj>
              </mc:Fallback>
            </mc:AlternateContent>
          </a:graphicData>
        </a:graphic>
      </p:graphicFrame>
    </p:spTree>
    <p:extLst>
      <p:ext uri="{BB962C8B-B14F-4D97-AF65-F5344CB8AC3E}">
        <p14:creationId xmlns:p14="http://schemas.microsoft.com/office/powerpoint/2010/main" val="3257871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162D9-4934-4D88-862B-C15C5D4A949B}"/>
              </a:ext>
            </a:extLst>
          </p:cNvPr>
          <p:cNvSpPr>
            <a:spLocks noGrp="1"/>
          </p:cNvSpPr>
          <p:nvPr>
            <p:ph type="title"/>
          </p:nvPr>
        </p:nvSpPr>
        <p:spPr/>
        <p:txBody>
          <a:bodyPr>
            <a:normAutofit/>
          </a:bodyPr>
          <a:lstStyle/>
          <a:p>
            <a:pPr algn="ctr"/>
            <a:r>
              <a:rPr lang="en-GB" sz="6000" b="1" dirty="0"/>
              <a:t>European Delta Outbreaks</a:t>
            </a:r>
            <a:endParaRPr lang="en-DE" sz="6000" b="1" dirty="0"/>
          </a:p>
        </p:txBody>
      </p:sp>
      <p:sp>
        <p:nvSpPr>
          <p:cNvPr id="3" name="Content Placeholder 2">
            <a:extLst>
              <a:ext uri="{FF2B5EF4-FFF2-40B4-BE49-F238E27FC236}">
                <a16:creationId xmlns:a16="http://schemas.microsoft.com/office/drawing/2014/main" id="{217C98E5-0E8C-4920-9ACD-D6F41D15DB36}"/>
              </a:ext>
            </a:extLst>
          </p:cNvPr>
          <p:cNvSpPr>
            <a:spLocks noGrp="1"/>
          </p:cNvSpPr>
          <p:nvPr>
            <p:ph idx="1"/>
          </p:nvPr>
        </p:nvSpPr>
        <p:spPr>
          <a:xfrm>
            <a:off x="1400175" y="2055227"/>
            <a:ext cx="10515600" cy="4351338"/>
          </a:xfrm>
        </p:spPr>
        <p:txBody>
          <a:bodyPr/>
          <a:lstStyle/>
          <a:p>
            <a:endParaRPr lang="en-GB" dirty="0"/>
          </a:p>
          <a:p>
            <a:r>
              <a:rPr lang="en-GB" sz="3600" dirty="0"/>
              <a:t>The worst Delta outbreaks in Europe also coincided with “vaccination waves”</a:t>
            </a:r>
          </a:p>
          <a:p>
            <a:endParaRPr lang="en-GB" sz="3600" dirty="0"/>
          </a:p>
          <a:p>
            <a:endParaRPr lang="en-GB" sz="3600" dirty="0"/>
          </a:p>
          <a:p>
            <a:endParaRPr lang="en-GB" sz="3600" dirty="0"/>
          </a:p>
          <a:p>
            <a:endParaRPr lang="en-GB" dirty="0"/>
          </a:p>
        </p:txBody>
      </p:sp>
    </p:spTree>
    <p:extLst>
      <p:ext uri="{BB962C8B-B14F-4D97-AF65-F5344CB8AC3E}">
        <p14:creationId xmlns:p14="http://schemas.microsoft.com/office/powerpoint/2010/main" val="31084871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B18D0A02-6B35-418C-9CFB-CBBAB3140808}"/>
              </a:ext>
            </a:extLst>
          </p:cNvPr>
          <p:cNvGraphicFramePr>
            <a:graphicFrameLocks noChangeAspect="1"/>
          </p:cNvGraphicFramePr>
          <p:nvPr>
            <p:extLst>
              <p:ext uri="{D42A27DB-BD31-4B8C-83A1-F6EECF244321}">
                <p14:modId xmlns:p14="http://schemas.microsoft.com/office/powerpoint/2010/main" val="1808822492"/>
              </p:ext>
            </p:extLst>
          </p:nvPr>
        </p:nvGraphicFramePr>
        <p:xfrm>
          <a:off x="1143000" y="-15118"/>
          <a:ext cx="9782174" cy="6190282"/>
        </p:xfrm>
        <a:graphic>
          <a:graphicData uri="http://schemas.openxmlformats.org/presentationml/2006/ole">
            <mc:AlternateContent xmlns:mc="http://schemas.openxmlformats.org/markup-compatibility/2006">
              <mc:Choice xmlns:v="urn:schemas-microsoft-com:vml" Requires="v">
                <p:oleObj spid="_x0000_s65548" name="Image" r:id="rId3" imgW="18828360" imgH="11914200" progId="Photoshop.Image.24">
                  <p:embed/>
                </p:oleObj>
              </mc:Choice>
              <mc:Fallback>
                <p:oleObj name="Image" r:id="rId3" imgW="18828360" imgH="11914200" progId="Photoshop.Image.24">
                  <p:embed/>
                  <p:pic>
                    <p:nvPicPr>
                      <p:cNvPr id="0" name=""/>
                      <p:cNvPicPr/>
                      <p:nvPr/>
                    </p:nvPicPr>
                    <p:blipFill>
                      <a:blip r:embed="rId4"/>
                      <a:stretch>
                        <a:fillRect/>
                      </a:stretch>
                    </p:blipFill>
                    <p:spPr>
                      <a:xfrm>
                        <a:off x="1143000" y="-15118"/>
                        <a:ext cx="9782174" cy="6190282"/>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2882B3D6-4E93-450D-A218-C9C05F9B38E8}"/>
              </a:ext>
            </a:extLst>
          </p:cNvPr>
          <p:cNvSpPr txBox="1"/>
          <p:nvPr/>
        </p:nvSpPr>
        <p:spPr>
          <a:xfrm>
            <a:off x="4791075" y="238125"/>
            <a:ext cx="2289601" cy="369332"/>
          </a:xfrm>
          <a:prstGeom prst="rect">
            <a:avLst/>
          </a:prstGeom>
          <a:noFill/>
        </p:spPr>
        <p:txBody>
          <a:bodyPr wrap="none" rtlCol="0">
            <a:spAutoFit/>
          </a:bodyPr>
          <a:lstStyle/>
          <a:p>
            <a:pPr algn="l"/>
            <a:r>
              <a:rPr lang="en-GB" i="1" dirty="0"/>
              <a:t>Source: ECDC Datasets</a:t>
            </a:r>
            <a:endParaRPr lang="en-DE" i="1" dirty="0"/>
          </a:p>
        </p:txBody>
      </p:sp>
    </p:spTree>
    <p:extLst>
      <p:ext uri="{BB962C8B-B14F-4D97-AF65-F5344CB8AC3E}">
        <p14:creationId xmlns:p14="http://schemas.microsoft.com/office/powerpoint/2010/main" val="11464431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2DB6F0B2-ED48-4C11-9A43-5CF6F31CFEA8}"/>
              </a:ext>
            </a:extLst>
          </p:cNvPr>
          <p:cNvGraphicFramePr>
            <a:graphicFrameLocks noChangeAspect="1"/>
          </p:cNvGraphicFramePr>
          <p:nvPr/>
        </p:nvGraphicFramePr>
        <p:xfrm>
          <a:off x="1323974" y="-15118"/>
          <a:ext cx="9515475" cy="6866028"/>
        </p:xfrm>
        <a:graphic>
          <a:graphicData uri="http://schemas.openxmlformats.org/presentationml/2006/ole">
            <mc:AlternateContent xmlns:mc="http://schemas.openxmlformats.org/markup-compatibility/2006">
              <mc:Choice xmlns:v="urn:schemas-microsoft-com:vml" Requires="v">
                <p:oleObj spid="_x0000_s64526" name="Image" r:id="rId3" imgW="18980640" imgH="13695120" progId="Photoshop.Image.24">
                  <p:embed/>
                </p:oleObj>
              </mc:Choice>
              <mc:Fallback>
                <p:oleObj name="Image" r:id="rId3" imgW="18980640" imgH="13695120" progId="Photoshop.Image.24">
                  <p:embed/>
                  <p:pic>
                    <p:nvPicPr>
                      <p:cNvPr id="4" name="Object 3">
                        <a:extLst>
                          <a:ext uri="{FF2B5EF4-FFF2-40B4-BE49-F238E27FC236}">
                            <a16:creationId xmlns:a16="http://schemas.microsoft.com/office/drawing/2014/main" id="{2DB6F0B2-ED48-4C11-9A43-5CF6F31CFEA8}"/>
                          </a:ext>
                        </a:extLst>
                      </p:cNvPr>
                      <p:cNvPicPr/>
                      <p:nvPr/>
                    </p:nvPicPr>
                    <p:blipFill>
                      <a:blip r:embed="rId4"/>
                      <a:stretch>
                        <a:fillRect/>
                      </a:stretch>
                    </p:blipFill>
                    <p:spPr>
                      <a:xfrm>
                        <a:off x="1323974" y="-15118"/>
                        <a:ext cx="9515475" cy="6866028"/>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EE4A0D1C-2262-4B5A-87ED-2ED241A495AA}"/>
              </a:ext>
            </a:extLst>
          </p:cNvPr>
          <p:cNvSpPr txBox="1"/>
          <p:nvPr/>
        </p:nvSpPr>
        <p:spPr>
          <a:xfrm>
            <a:off x="4791075" y="238125"/>
            <a:ext cx="2289601" cy="369332"/>
          </a:xfrm>
          <a:prstGeom prst="rect">
            <a:avLst/>
          </a:prstGeom>
          <a:noFill/>
        </p:spPr>
        <p:txBody>
          <a:bodyPr wrap="none" rtlCol="0">
            <a:spAutoFit/>
          </a:bodyPr>
          <a:lstStyle/>
          <a:p>
            <a:pPr algn="l"/>
            <a:r>
              <a:rPr lang="en-GB" i="1" dirty="0"/>
              <a:t>Source: ECDC Datasets</a:t>
            </a:r>
            <a:endParaRPr lang="en-DE" i="1" dirty="0"/>
          </a:p>
        </p:txBody>
      </p:sp>
    </p:spTree>
    <p:extLst>
      <p:ext uri="{BB962C8B-B14F-4D97-AF65-F5344CB8AC3E}">
        <p14:creationId xmlns:p14="http://schemas.microsoft.com/office/powerpoint/2010/main" val="17603252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98879-D202-4FBC-A417-0E24D8022017}"/>
              </a:ext>
            </a:extLst>
          </p:cNvPr>
          <p:cNvSpPr>
            <a:spLocks noGrp="1"/>
          </p:cNvSpPr>
          <p:nvPr>
            <p:ph type="title"/>
          </p:nvPr>
        </p:nvSpPr>
        <p:spPr/>
        <p:txBody>
          <a:bodyPr/>
          <a:lstStyle/>
          <a:p>
            <a:endParaRPr lang="en-DE"/>
          </a:p>
        </p:txBody>
      </p:sp>
      <p:sp>
        <p:nvSpPr>
          <p:cNvPr id="3" name="Content Placeholder 2">
            <a:extLst>
              <a:ext uri="{FF2B5EF4-FFF2-40B4-BE49-F238E27FC236}">
                <a16:creationId xmlns:a16="http://schemas.microsoft.com/office/drawing/2014/main" id="{3BE8596E-09FC-41C1-A050-96690DFD4A67}"/>
              </a:ext>
            </a:extLst>
          </p:cNvPr>
          <p:cNvSpPr>
            <a:spLocks noGrp="1"/>
          </p:cNvSpPr>
          <p:nvPr>
            <p:ph idx="1"/>
          </p:nvPr>
        </p:nvSpPr>
        <p:spPr/>
        <p:txBody>
          <a:bodyPr/>
          <a:lstStyle/>
          <a:p>
            <a:endParaRPr lang="en-DE"/>
          </a:p>
        </p:txBody>
      </p:sp>
      <p:graphicFrame>
        <p:nvGraphicFramePr>
          <p:cNvPr id="4" name="Object 3">
            <a:extLst>
              <a:ext uri="{FF2B5EF4-FFF2-40B4-BE49-F238E27FC236}">
                <a16:creationId xmlns:a16="http://schemas.microsoft.com/office/drawing/2014/main" id="{7879A7C9-F571-4241-A689-74DA00EDF220}"/>
              </a:ext>
            </a:extLst>
          </p:cNvPr>
          <p:cNvGraphicFramePr>
            <a:graphicFrameLocks noChangeAspect="1"/>
          </p:cNvGraphicFramePr>
          <p:nvPr>
            <p:extLst>
              <p:ext uri="{D42A27DB-BD31-4B8C-83A1-F6EECF244321}">
                <p14:modId xmlns:p14="http://schemas.microsoft.com/office/powerpoint/2010/main" val="407759577"/>
              </p:ext>
            </p:extLst>
          </p:nvPr>
        </p:nvGraphicFramePr>
        <p:xfrm>
          <a:off x="38099" y="0"/>
          <a:ext cx="12125325" cy="6860754"/>
        </p:xfrm>
        <a:graphic>
          <a:graphicData uri="http://schemas.openxmlformats.org/presentationml/2006/ole">
            <mc:AlternateContent xmlns:mc="http://schemas.openxmlformats.org/markup-compatibility/2006">
              <mc:Choice xmlns:v="urn:schemas-microsoft-com:vml" Requires="v">
                <p:oleObj spid="_x0000_s66572" name="Image" r:id="rId3" imgW="32114160" imgH="18171360" progId="Photoshop.Image.24">
                  <p:embed/>
                </p:oleObj>
              </mc:Choice>
              <mc:Fallback>
                <p:oleObj name="Image" r:id="rId3" imgW="32114160" imgH="18171360" progId="Photoshop.Image.24">
                  <p:embed/>
                  <p:pic>
                    <p:nvPicPr>
                      <p:cNvPr id="0" name=""/>
                      <p:cNvPicPr/>
                      <p:nvPr/>
                    </p:nvPicPr>
                    <p:blipFill>
                      <a:blip r:embed="rId4"/>
                      <a:stretch>
                        <a:fillRect/>
                      </a:stretch>
                    </p:blipFill>
                    <p:spPr>
                      <a:xfrm>
                        <a:off x="38099" y="0"/>
                        <a:ext cx="12125325" cy="6860754"/>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A8A6389F-B305-4838-80A6-C2354A611133}"/>
              </a:ext>
            </a:extLst>
          </p:cNvPr>
          <p:cNvSpPr txBox="1"/>
          <p:nvPr/>
        </p:nvSpPr>
        <p:spPr>
          <a:xfrm>
            <a:off x="4791075" y="238125"/>
            <a:ext cx="2289601" cy="369332"/>
          </a:xfrm>
          <a:prstGeom prst="rect">
            <a:avLst/>
          </a:prstGeom>
          <a:noFill/>
        </p:spPr>
        <p:txBody>
          <a:bodyPr wrap="none" rtlCol="0">
            <a:spAutoFit/>
          </a:bodyPr>
          <a:lstStyle/>
          <a:p>
            <a:pPr algn="l"/>
            <a:r>
              <a:rPr lang="en-GB" i="1" dirty="0"/>
              <a:t>Source: ECDC Datasets</a:t>
            </a:r>
            <a:endParaRPr lang="en-DE" i="1" dirty="0"/>
          </a:p>
        </p:txBody>
      </p:sp>
    </p:spTree>
    <p:extLst>
      <p:ext uri="{BB962C8B-B14F-4D97-AF65-F5344CB8AC3E}">
        <p14:creationId xmlns:p14="http://schemas.microsoft.com/office/powerpoint/2010/main" val="2954132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a:extLst>
              <a:ext uri="{FF2B5EF4-FFF2-40B4-BE49-F238E27FC236}">
                <a16:creationId xmlns:a16="http://schemas.microsoft.com/office/drawing/2014/main" id="{4DACB1E9-245F-4531-A107-8DC9E6A65AC7}"/>
              </a:ext>
            </a:extLst>
          </p:cNvPr>
          <p:cNvGraphicFramePr>
            <a:graphicFrameLocks noChangeAspect="1"/>
          </p:cNvGraphicFramePr>
          <p:nvPr/>
        </p:nvGraphicFramePr>
        <p:xfrm>
          <a:off x="1310788" y="147518"/>
          <a:ext cx="9349191" cy="6710483"/>
        </p:xfrm>
        <a:graphic>
          <a:graphicData uri="http://schemas.openxmlformats.org/presentationml/2006/ole">
            <mc:AlternateContent xmlns:mc="http://schemas.openxmlformats.org/markup-compatibility/2006">
              <mc:Choice xmlns:v="urn:schemas-microsoft-com:vml" Requires="v">
                <p:oleObj spid="_x0000_s3106" name="Image" r:id="rId3" imgW="4763880" imgH="3419640" progId="Photoshop.Image.24">
                  <p:embed/>
                </p:oleObj>
              </mc:Choice>
              <mc:Fallback>
                <p:oleObj name="Image" r:id="rId3" imgW="4763880" imgH="3419640" progId="Photoshop.Image.24">
                  <p:embed/>
                  <p:pic>
                    <p:nvPicPr>
                      <p:cNvPr id="8" name="Object 7">
                        <a:extLst>
                          <a:ext uri="{FF2B5EF4-FFF2-40B4-BE49-F238E27FC236}">
                            <a16:creationId xmlns:a16="http://schemas.microsoft.com/office/drawing/2014/main" id="{4DACB1E9-245F-4531-A107-8DC9E6A65AC7}"/>
                          </a:ext>
                        </a:extLst>
                      </p:cNvPr>
                      <p:cNvPicPr/>
                      <p:nvPr/>
                    </p:nvPicPr>
                    <p:blipFill>
                      <a:blip r:embed="rId4"/>
                      <a:stretch>
                        <a:fillRect/>
                      </a:stretch>
                    </p:blipFill>
                    <p:spPr>
                      <a:xfrm>
                        <a:off x="1310788" y="147518"/>
                        <a:ext cx="9349191" cy="6710483"/>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D973070E-712D-4246-98FE-9404663CD2BA}"/>
              </a:ext>
            </a:extLst>
          </p:cNvPr>
          <p:cNvSpPr txBox="1"/>
          <p:nvPr/>
        </p:nvSpPr>
        <p:spPr>
          <a:xfrm>
            <a:off x="8021052" y="786063"/>
            <a:ext cx="2265877" cy="369332"/>
          </a:xfrm>
          <a:prstGeom prst="rect">
            <a:avLst/>
          </a:prstGeom>
          <a:noFill/>
        </p:spPr>
        <p:txBody>
          <a:bodyPr wrap="none" rtlCol="0">
            <a:spAutoFit/>
          </a:bodyPr>
          <a:lstStyle/>
          <a:p>
            <a:r>
              <a:rPr lang="en-US" i="1" dirty="0"/>
              <a:t>Source: CDC WONDER</a:t>
            </a:r>
            <a:endParaRPr lang="en-DE" i="1" dirty="0"/>
          </a:p>
        </p:txBody>
      </p:sp>
    </p:spTree>
    <p:extLst>
      <p:ext uri="{BB962C8B-B14F-4D97-AF65-F5344CB8AC3E}">
        <p14:creationId xmlns:p14="http://schemas.microsoft.com/office/powerpoint/2010/main" val="32109883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6224D-B957-48FF-8ABD-585429215E07}"/>
              </a:ext>
            </a:extLst>
          </p:cNvPr>
          <p:cNvSpPr>
            <a:spLocks noGrp="1"/>
          </p:cNvSpPr>
          <p:nvPr>
            <p:ph type="title"/>
          </p:nvPr>
        </p:nvSpPr>
        <p:spPr>
          <a:xfrm>
            <a:off x="0" y="-225425"/>
            <a:ext cx="12192000" cy="1325563"/>
          </a:xfrm>
        </p:spPr>
        <p:txBody>
          <a:bodyPr>
            <a:normAutofit/>
          </a:bodyPr>
          <a:lstStyle/>
          <a:p>
            <a:pPr algn="ctr"/>
            <a:r>
              <a:rPr lang="en-GB" sz="5400" b="1" dirty="0"/>
              <a:t>Simple Linear Regressions	</a:t>
            </a:r>
            <a:endParaRPr lang="en-DE" sz="5400" b="1" dirty="0"/>
          </a:p>
        </p:txBody>
      </p:sp>
      <p:sp>
        <p:nvSpPr>
          <p:cNvPr id="3" name="Content Placeholder 2">
            <a:extLst>
              <a:ext uri="{FF2B5EF4-FFF2-40B4-BE49-F238E27FC236}">
                <a16:creationId xmlns:a16="http://schemas.microsoft.com/office/drawing/2014/main" id="{085B29F8-BAD5-486D-9747-1121D027460D}"/>
              </a:ext>
            </a:extLst>
          </p:cNvPr>
          <p:cNvSpPr>
            <a:spLocks noGrp="1"/>
          </p:cNvSpPr>
          <p:nvPr>
            <p:ph idx="1"/>
          </p:nvPr>
        </p:nvSpPr>
        <p:spPr>
          <a:xfrm>
            <a:off x="771524" y="1695450"/>
            <a:ext cx="10534651" cy="5162550"/>
          </a:xfrm>
        </p:spPr>
        <p:txBody>
          <a:bodyPr/>
          <a:lstStyle/>
          <a:p>
            <a:r>
              <a:rPr lang="en-GB" sz="3600" dirty="0"/>
              <a:t>I only included charts for individuals aged 50-64 in the presentation. </a:t>
            </a:r>
          </a:p>
          <a:p>
            <a:endParaRPr lang="en-GB" sz="3600" dirty="0"/>
          </a:p>
          <a:p>
            <a:r>
              <a:rPr lang="en-GB" sz="3600" dirty="0"/>
              <a:t>Here are scatter charts for all age tiers.</a:t>
            </a:r>
          </a:p>
          <a:p>
            <a:endParaRPr lang="en-GB" sz="3600" dirty="0"/>
          </a:p>
          <a:p>
            <a:r>
              <a:rPr lang="en-GB" sz="3600" dirty="0"/>
              <a:t>Instead of the Pearson correlation coefficient, R</a:t>
            </a:r>
            <a:r>
              <a:rPr lang="en-GB" sz="3600" baseline="30000" dirty="0"/>
              <a:t>2</a:t>
            </a:r>
            <a:r>
              <a:rPr lang="en-GB" sz="3600" dirty="0"/>
              <a:t> is displayed.</a:t>
            </a:r>
            <a:endParaRPr lang="en-GB" dirty="0"/>
          </a:p>
        </p:txBody>
      </p:sp>
    </p:spTree>
    <p:extLst>
      <p:ext uri="{BB962C8B-B14F-4D97-AF65-F5344CB8AC3E}">
        <p14:creationId xmlns:p14="http://schemas.microsoft.com/office/powerpoint/2010/main" val="15201105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2B09A0C0-B02D-411B-A10F-142279EA3A1A}"/>
              </a:ext>
            </a:extLst>
          </p:cNvPr>
          <p:cNvGraphicFramePr>
            <a:graphicFrameLocks noChangeAspect="1"/>
          </p:cNvGraphicFramePr>
          <p:nvPr>
            <p:extLst>
              <p:ext uri="{D42A27DB-BD31-4B8C-83A1-F6EECF244321}">
                <p14:modId xmlns:p14="http://schemas.microsoft.com/office/powerpoint/2010/main" val="3457836771"/>
              </p:ext>
            </p:extLst>
          </p:nvPr>
        </p:nvGraphicFramePr>
        <p:xfrm>
          <a:off x="190499" y="-9525"/>
          <a:ext cx="10086974" cy="7263046"/>
        </p:xfrm>
        <a:graphic>
          <a:graphicData uri="http://schemas.openxmlformats.org/presentationml/2006/ole">
            <mc:AlternateContent xmlns:mc="http://schemas.openxmlformats.org/markup-compatibility/2006">
              <mc:Choice xmlns:v="urn:schemas-microsoft-com:vml" Requires="v">
                <p:oleObj spid="_x0000_s67610" name="Image" r:id="rId3" imgW="14285520" imgH="10285560" progId="Photoshop.Image.24">
                  <p:embed/>
                </p:oleObj>
              </mc:Choice>
              <mc:Fallback>
                <p:oleObj name="Image" r:id="rId3" imgW="14285520" imgH="10285560" progId="Photoshop.Image.24">
                  <p:embed/>
                  <p:pic>
                    <p:nvPicPr>
                      <p:cNvPr id="0" name=""/>
                      <p:cNvPicPr/>
                      <p:nvPr/>
                    </p:nvPicPr>
                    <p:blipFill>
                      <a:blip r:embed="rId4"/>
                      <a:stretch>
                        <a:fillRect/>
                      </a:stretch>
                    </p:blipFill>
                    <p:spPr>
                      <a:xfrm>
                        <a:off x="190499" y="-9525"/>
                        <a:ext cx="10086974" cy="7263046"/>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9B7EBC32-1677-4634-B149-2C97A94AEE6D}"/>
              </a:ext>
            </a:extLst>
          </p:cNvPr>
          <p:cNvGraphicFramePr>
            <a:graphicFrameLocks noChangeAspect="1"/>
          </p:cNvGraphicFramePr>
          <p:nvPr/>
        </p:nvGraphicFramePr>
        <p:xfrm>
          <a:off x="10305054" y="2740664"/>
          <a:ext cx="1886946" cy="2860675"/>
        </p:xfrm>
        <a:graphic>
          <a:graphicData uri="http://schemas.openxmlformats.org/presentationml/2006/ole">
            <mc:AlternateContent xmlns:mc="http://schemas.openxmlformats.org/markup-compatibility/2006">
              <mc:Choice xmlns:v="urn:schemas-microsoft-com:vml" Requires="v">
                <p:oleObj spid="_x0000_s67611" name="Image" r:id="rId5" imgW="3761640" imgH="5704560" progId="Photoshop.Image.24">
                  <p:embed/>
                </p:oleObj>
              </mc:Choice>
              <mc:Fallback>
                <p:oleObj name="Image" r:id="rId5" imgW="3761640" imgH="5704560" progId="Photoshop.Image.24">
                  <p:embed/>
                  <p:pic>
                    <p:nvPicPr>
                      <p:cNvPr id="6" name="Object 5">
                        <a:extLst>
                          <a:ext uri="{FF2B5EF4-FFF2-40B4-BE49-F238E27FC236}">
                            <a16:creationId xmlns:a16="http://schemas.microsoft.com/office/drawing/2014/main" id="{9B7EBC32-1677-4634-B149-2C97A94AEE6D}"/>
                          </a:ext>
                        </a:extLst>
                      </p:cNvPr>
                      <p:cNvPicPr/>
                      <p:nvPr/>
                    </p:nvPicPr>
                    <p:blipFill>
                      <a:blip r:embed="rId6"/>
                      <a:stretch>
                        <a:fillRect/>
                      </a:stretch>
                    </p:blipFill>
                    <p:spPr>
                      <a:xfrm>
                        <a:off x="10305054" y="2740664"/>
                        <a:ext cx="1886946" cy="2860675"/>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4C6010FE-3777-4878-9B6E-286097D640CB}"/>
              </a:ext>
            </a:extLst>
          </p:cNvPr>
          <p:cNvSpPr txBox="1"/>
          <p:nvPr/>
        </p:nvSpPr>
        <p:spPr>
          <a:xfrm>
            <a:off x="10229352" y="1540335"/>
            <a:ext cx="2038350" cy="1200329"/>
          </a:xfrm>
          <a:prstGeom prst="rect">
            <a:avLst/>
          </a:prstGeom>
          <a:noFill/>
        </p:spPr>
        <p:txBody>
          <a:bodyPr wrap="square" rtlCol="0">
            <a:spAutoFit/>
          </a:bodyPr>
          <a:lstStyle/>
          <a:p>
            <a:pPr algn="l"/>
            <a:r>
              <a:rPr lang="en-GB" i="1" dirty="0"/>
              <a:t>Sources:</a:t>
            </a:r>
          </a:p>
          <a:p>
            <a:pPr marL="285750" indent="-285750" algn="l">
              <a:buFont typeface="Arial" panose="020B0604020202020204" pitchFamily="34" charset="0"/>
              <a:buChar char="•"/>
            </a:pPr>
            <a:r>
              <a:rPr lang="en-GB" i="1" dirty="0"/>
              <a:t>CDC daily </a:t>
            </a:r>
            <a:r>
              <a:rPr lang="en-GB" i="1" dirty="0" err="1"/>
              <a:t>vacci</a:t>
            </a:r>
            <a:r>
              <a:rPr lang="en-GB" i="1" dirty="0"/>
              <a:t>- nation dataset</a:t>
            </a:r>
          </a:p>
          <a:p>
            <a:pPr marL="285750" indent="-285750" algn="l">
              <a:buFont typeface="Arial" panose="020B0604020202020204" pitchFamily="34" charset="0"/>
              <a:buChar char="•"/>
            </a:pPr>
            <a:r>
              <a:rPr lang="en-GB" i="1" dirty="0"/>
              <a:t>CDC WONDER</a:t>
            </a:r>
            <a:endParaRPr lang="en-DE" i="1" dirty="0"/>
          </a:p>
        </p:txBody>
      </p:sp>
    </p:spTree>
    <p:extLst>
      <p:ext uri="{BB962C8B-B14F-4D97-AF65-F5344CB8AC3E}">
        <p14:creationId xmlns:p14="http://schemas.microsoft.com/office/powerpoint/2010/main" val="15628374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B5472AC4-5D3A-439E-B56F-F6A7FA47F1DD}"/>
              </a:ext>
            </a:extLst>
          </p:cNvPr>
          <p:cNvGraphicFramePr>
            <a:graphicFrameLocks noChangeAspect="1"/>
          </p:cNvGraphicFramePr>
          <p:nvPr>
            <p:extLst>
              <p:ext uri="{D42A27DB-BD31-4B8C-83A1-F6EECF244321}">
                <p14:modId xmlns:p14="http://schemas.microsoft.com/office/powerpoint/2010/main" val="2845129811"/>
              </p:ext>
            </p:extLst>
          </p:nvPr>
        </p:nvGraphicFramePr>
        <p:xfrm>
          <a:off x="190499" y="-9525"/>
          <a:ext cx="10086975" cy="7263047"/>
        </p:xfrm>
        <a:graphic>
          <a:graphicData uri="http://schemas.openxmlformats.org/presentationml/2006/ole">
            <mc:AlternateContent xmlns:mc="http://schemas.openxmlformats.org/markup-compatibility/2006">
              <mc:Choice xmlns:v="urn:schemas-microsoft-com:vml" Requires="v">
                <p:oleObj spid="_x0000_s68631" name="Image" r:id="rId3" imgW="14285520" imgH="10285560" progId="Photoshop.Image.24">
                  <p:embed/>
                </p:oleObj>
              </mc:Choice>
              <mc:Fallback>
                <p:oleObj name="Image" r:id="rId3" imgW="14285520" imgH="10285560" progId="Photoshop.Image.24">
                  <p:embed/>
                  <p:pic>
                    <p:nvPicPr>
                      <p:cNvPr id="0" name=""/>
                      <p:cNvPicPr/>
                      <p:nvPr/>
                    </p:nvPicPr>
                    <p:blipFill>
                      <a:blip r:embed="rId4"/>
                      <a:stretch>
                        <a:fillRect/>
                      </a:stretch>
                    </p:blipFill>
                    <p:spPr>
                      <a:xfrm>
                        <a:off x="190499" y="-9525"/>
                        <a:ext cx="10086975" cy="7263047"/>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9B7EBC32-1677-4634-B149-2C97A94AEE6D}"/>
              </a:ext>
            </a:extLst>
          </p:cNvPr>
          <p:cNvGraphicFramePr>
            <a:graphicFrameLocks noChangeAspect="1"/>
          </p:cNvGraphicFramePr>
          <p:nvPr>
            <p:extLst>
              <p:ext uri="{D42A27DB-BD31-4B8C-83A1-F6EECF244321}">
                <p14:modId xmlns:p14="http://schemas.microsoft.com/office/powerpoint/2010/main" val="694859850"/>
              </p:ext>
            </p:extLst>
          </p:nvPr>
        </p:nvGraphicFramePr>
        <p:xfrm>
          <a:off x="10305054" y="2740664"/>
          <a:ext cx="1886946" cy="2860675"/>
        </p:xfrm>
        <a:graphic>
          <a:graphicData uri="http://schemas.openxmlformats.org/presentationml/2006/ole">
            <mc:AlternateContent xmlns:mc="http://schemas.openxmlformats.org/markup-compatibility/2006">
              <mc:Choice xmlns:v="urn:schemas-microsoft-com:vml" Requires="v">
                <p:oleObj spid="_x0000_s68632" name="Image" r:id="rId5" imgW="3761640" imgH="5704560" progId="Photoshop.Image.24">
                  <p:embed/>
                </p:oleObj>
              </mc:Choice>
              <mc:Fallback>
                <p:oleObj name="Image" r:id="rId5" imgW="3761640" imgH="5704560" progId="Photoshop.Image.24">
                  <p:embed/>
                  <p:pic>
                    <p:nvPicPr>
                      <p:cNvPr id="8" name="Object 7">
                        <a:extLst>
                          <a:ext uri="{FF2B5EF4-FFF2-40B4-BE49-F238E27FC236}">
                            <a16:creationId xmlns:a16="http://schemas.microsoft.com/office/drawing/2014/main" id="{CE4048B9-1D67-47AF-BD6A-C3D3332C906A}"/>
                          </a:ext>
                        </a:extLst>
                      </p:cNvPr>
                      <p:cNvPicPr/>
                      <p:nvPr/>
                    </p:nvPicPr>
                    <p:blipFill>
                      <a:blip r:embed="rId6"/>
                      <a:stretch>
                        <a:fillRect/>
                      </a:stretch>
                    </p:blipFill>
                    <p:spPr>
                      <a:xfrm>
                        <a:off x="10305054" y="2740664"/>
                        <a:ext cx="1886946" cy="2860675"/>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E23552F7-D838-4E39-8766-BD33DB60878C}"/>
              </a:ext>
            </a:extLst>
          </p:cNvPr>
          <p:cNvSpPr txBox="1"/>
          <p:nvPr/>
        </p:nvSpPr>
        <p:spPr>
          <a:xfrm>
            <a:off x="10229352" y="1540335"/>
            <a:ext cx="2038350" cy="1200329"/>
          </a:xfrm>
          <a:prstGeom prst="rect">
            <a:avLst/>
          </a:prstGeom>
          <a:noFill/>
        </p:spPr>
        <p:txBody>
          <a:bodyPr wrap="square" rtlCol="0">
            <a:spAutoFit/>
          </a:bodyPr>
          <a:lstStyle/>
          <a:p>
            <a:pPr algn="l"/>
            <a:r>
              <a:rPr lang="en-GB" i="1" dirty="0"/>
              <a:t>Sources:</a:t>
            </a:r>
          </a:p>
          <a:p>
            <a:pPr marL="285750" indent="-285750" algn="l">
              <a:buFont typeface="Arial" panose="020B0604020202020204" pitchFamily="34" charset="0"/>
              <a:buChar char="•"/>
            </a:pPr>
            <a:r>
              <a:rPr lang="en-GB" i="1" dirty="0"/>
              <a:t>CDC daily </a:t>
            </a:r>
            <a:r>
              <a:rPr lang="en-GB" i="1" dirty="0" err="1"/>
              <a:t>vacci</a:t>
            </a:r>
            <a:r>
              <a:rPr lang="en-GB" i="1" dirty="0"/>
              <a:t>- nation dataset</a:t>
            </a:r>
          </a:p>
          <a:p>
            <a:pPr marL="285750" indent="-285750" algn="l">
              <a:buFont typeface="Arial" panose="020B0604020202020204" pitchFamily="34" charset="0"/>
              <a:buChar char="•"/>
            </a:pPr>
            <a:r>
              <a:rPr lang="en-GB" i="1" dirty="0"/>
              <a:t>CDC WONDER</a:t>
            </a:r>
            <a:endParaRPr lang="en-DE" i="1" dirty="0"/>
          </a:p>
        </p:txBody>
      </p:sp>
    </p:spTree>
    <p:extLst>
      <p:ext uri="{BB962C8B-B14F-4D97-AF65-F5344CB8AC3E}">
        <p14:creationId xmlns:p14="http://schemas.microsoft.com/office/powerpoint/2010/main" val="28034842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6224D-B957-48FF-8ABD-585429215E07}"/>
              </a:ext>
            </a:extLst>
          </p:cNvPr>
          <p:cNvSpPr>
            <a:spLocks noGrp="1"/>
          </p:cNvSpPr>
          <p:nvPr>
            <p:ph type="title"/>
          </p:nvPr>
        </p:nvSpPr>
        <p:spPr>
          <a:xfrm>
            <a:off x="0" y="-225425"/>
            <a:ext cx="12192000" cy="1325563"/>
          </a:xfrm>
        </p:spPr>
        <p:txBody>
          <a:bodyPr>
            <a:normAutofit/>
          </a:bodyPr>
          <a:lstStyle/>
          <a:p>
            <a:pPr algn="ctr"/>
            <a:r>
              <a:rPr lang="en-GB" sz="5400" b="1" dirty="0"/>
              <a:t>Multiple Linear Regressions	</a:t>
            </a:r>
            <a:endParaRPr lang="en-DE" sz="5400" b="1" dirty="0"/>
          </a:p>
        </p:txBody>
      </p:sp>
      <p:sp>
        <p:nvSpPr>
          <p:cNvPr id="3" name="Content Placeholder 2">
            <a:extLst>
              <a:ext uri="{FF2B5EF4-FFF2-40B4-BE49-F238E27FC236}">
                <a16:creationId xmlns:a16="http://schemas.microsoft.com/office/drawing/2014/main" id="{085B29F8-BAD5-486D-9747-1121D027460D}"/>
              </a:ext>
            </a:extLst>
          </p:cNvPr>
          <p:cNvSpPr>
            <a:spLocks noGrp="1"/>
          </p:cNvSpPr>
          <p:nvPr>
            <p:ph idx="1"/>
          </p:nvPr>
        </p:nvSpPr>
        <p:spPr>
          <a:xfrm>
            <a:off x="0" y="1181100"/>
            <a:ext cx="12192000" cy="5676900"/>
          </a:xfrm>
        </p:spPr>
        <p:txBody>
          <a:bodyPr/>
          <a:lstStyle/>
          <a:p>
            <a:r>
              <a:rPr lang="en-GB" dirty="0"/>
              <a:t>Due to pressure to provide proof of vaccination, there was a reversal of vaccination trends in Q3/2021</a:t>
            </a:r>
          </a:p>
          <a:p>
            <a:endParaRPr lang="en-GB" dirty="0"/>
          </a:p>
          <a:p>
            <a:r>
              <a:rPr lang="en-GB" dirty="0"/>
              <a:t>The least vaccinated states started vaccinating the most</a:t>
            </a:r>
          </a:p>
          <a:p>
            <a:endParaRPr lang="en-GB" dirty="0"/>
          </a:p>
          <a:p>
            <a:r>
              <a:rPr lang="en-GB" dirty="0"/>
              <a:t>To see if previous vaccinations had any protective effect or if the trend reversal better explains the correlations we saw, we are controlling for doses administered before Q3/2021</a:t>
            </a:r>
          </a:p>
          <a:p>
            <a:endParaRPr lang="en-GB" dirty="0"/>
          </a:p>
          <a:p>
            <a:r>
              <a:rPr lang="en-GB" dirty="0"/>
              <a:t>You are going to see 1 chart illustrating the vaccination trend reversal, 4 simple linear regressions and 12 multiple linear regressions with information on the regression coefficients</a:t>
            </a:r>
          </a:p>
        </p:txBody>
      </p:sp>
    </p:spTree>
    <p:extLst>
      <p:ext uri="{BB962C8B-B14F-4D97-AF65-F5344CB8AC3E}">
        <p14:creationId xmlns:p14="http://schemas.microsoft.com/office/powerpoint/2010/main" val="31526089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B479F-4DDD-4CD7-B0E2-8962728CF78F}"/>
              </a:ext>
            </a:extLst>
          </p:cNvPr>
          <p:cNvSpPr>
            <a:spLocks noGrp="1"/>
          </p:cNvSpPr>
          <p:nvPr>
            <p:ph type="title"/>
          </p:nvPr>
        </p:nvSpPr>
        <p:spPr/>
        <p:txBody>
          <a:bodyPr/>
          <a:lstStyle/>
          <a:p>
            <a:endParaRPr lang="en-DE"/>
          </a:p>
        </p:txBody>
      </p:sp>
      <p:sp>
        <p:nvSpPr>
          <p:cNvPr id="3" name="Content Placeholder 2">
            <a:extLst>
              <a:ext uri="{FF2B5EF4-FFF2-40B4-BE49-F238E27FC236}">
                <a16:creationId xmlns:a16="http://schemas.microsoft.com/office/drawing/2014/main" id="{A15733E7-BEBA-49E1-82DE-A94BAC611634}"/>
              </a:ext>
            </a:extLst>
          </p:cNvPr>
          <p:cNvSpPr>
            <a:spLocks noGrp="1"/>
          </p:cNvSpPr>
          <p:nvPr>
            <p:ph idx="1"/>
          </p:nvPr>
        </p:nvSpPr>
        <p:spPr/>
        <p:txBody>
          <a:bodyPr/>
          <a:lstStyle/>
          <a:p>
            <a:endParaRPr lang="en-DE"/>
          </a:p>
        </p:txBody>
      </p:sp>
      <p:graphicFrame>
        <p:nvGraphicFramePr>
          <p:cNvPr id="4" name="Object 3">
            <a:extLst>
              <a:ext uri="{FF2B5EF4-FFF2-40B4-BE49-F238E27FC236}">
                <a16:creationId xmlns:a16="http://schemas.microsoft.com/office/drawing/2014/main" id="{2D9F5C45-609F-4B6C-BEE1-ECD4EEBA8763}"/>
              </a:ext>
            </a:extLst>
          </p:cNvPr>
          <p:cNvGraphicFramePr>
            <a:graphicFrameLocks noChangeAspect="1"/>
          </p:cNvGraphicFramePr>
          <p:nvPr>
            <p:extLst>
              <p:ext uri="{D42A27DB-BD31-4B8C-83A1-F6EECF244321}">
                <p14:modId xmlns:p14="http://schemas.microsoft.com/office/powerpoint/2010/main" val="2438498426"/>
              </p:ext>
            </p:extLst>
          </p:nvPr>
        </p:nvGraphicFramePr>
        <p:xfrm>
          <a:off x="0" y="104775"/>
          <a:ext cx="12192000" cy="6638925"/>
        </p:xfrm>
        <a:graphic>
          <a:graphicData uri="http://schemas.openxmlformats.org/presentationml/2006/ole">
            <mc:AlternateContent xmlns:mc="http://schemas.openxmlformats.org/markup-compatibility/2006">
              <mc:Choice xmlns:v="urn:schemas-microsoft-com:vml" Requires="v">
                <p:oleObj spid="_x0000_s73741" name="Image" r:id="rId3" imgW="12590280" imgH="6856920" progId="Photoshop.Image.24">
                  <p:embed/>
                </p:oleObj>
              </mc:Choice>
              <mc:Fallback>
                <p:oleObj name="Image" r:id="rId3" imgW="12590280" imgH="6856920" progId="Photoshop.Image.24">
                  <p:embed/>
                  <p:pic>
                    <p:nvPicPr>
                      <p:cNvPr id="0" name=""/>
                      <p:cNvPicPr/>
                      <p:nvPr/>
                    </p:nvPicPr>
                    <p:blipFill>
                      <a:blip r:embed="rId4"/>
                      <a:stretch>
                        <a:fillRect/>
                      </a:stretch>
                    </p:blipFill>
                    <p:spPr>
                      <a:xfrm>
                        <a:off x="0" y="104775"/>
                        <a:ext cx="12192000" cy="6638925"/>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DE214EAF-3517-425A-BDF3-27154107AD46}"/>
              </a:ext>
            </a:extLst>
          </p:cNvPr>
          <p:cNvSpPr txBox="1"/>
          <p:nvPr/>
        </p:nvSpPr>
        <p:spPr>
          <a:xfrm>
            <a:off x="3561851" y="427741"/>
            <a:ext cx="5629773" cy="369332"/>
          </a:xfrm>
          <a:prstGeom prst="rect">
            <a:avLst/>
          </a:prstGeom>
          <a:noFill/>
        </p:spPr>
        <p:txBody>
          <a:bodyPr wrap="square" rtlCol="0">
            <a:spAutoFit/>
          </a:bodyPr>
          <a:lstStyle/>
          <a:p>
            <a:pPr algn="l"/>
            <a:r>
              <a:rPr lang="en-GB" i="1" dirty="0"/>
              <a:t>Sources: CDC daily vaccination dataset and Google</a:t>
            </a:r>
            <a:endParaRPr lang="en-DE" i="1" dirty="0"/>
          </a:p>
        </p:txBody>
      </p:sp>
    </p:spTree>
    <p:extLst>
      <p:ext uri="{BB962C8B-B14F-4D97-AF65-F5344CB8AC3E}">
        <p14:creationId xmlns:p14="http://schemas.microsoft.com/office/powerpoint/2010/main" val="16022639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A07373CA-FD1D-4897-8F4F-F4D8341B4039}"/>
              </a:ext>
            </a:extLst>
          </p:cNvPr>
          <p:cNvGraphicFramePr>
            <a:graphicFrameLocks noChangeAspect="1"/>
          </p:cNvGraphicFramePr>
          <p:nvPr>
            <p:extLst>
              <p:ext uri="{D42A27DB-BD31-4B8C-83A1-F6EECF244321}">
                <p14:modId xmlns:p14="http://schemas.microsoft.com/office/powerpoint/2010/main" val="1392566281"/>
              </p:ext>
            </p:extLst>
          </p:nvPr>
        </p:nvGraphicFramePr>
        <p:xfrm>
          <a:off x="190498" y="0"/>
          <a:ext cx="10073747" cy="7253522"/>
        </p:xfrm>
        <a:graphic>
          <a:graphicData uri="http://schemas.openxmlformats.org/presentationml/2006/ole">
            <mc:AlternateContent xmlns:mc="http://schemas.openxmlformats.org/markup-compatibility/2006">
              <mc:Choice xmlns:v="urn:schemas-microsoft-com:vml" Requires="v">
                <p:oleObj spid="_x0000_s69658" name="Image" r:id="rId3" imgW="14285520" imgH="10285560" progId="Photoshop.Image.24">
                  <p:embed/>
                </p:oleObj>
              </mc:Choice>
              <mc:Fallback>
                <p:oleObj name="Image" r:id="rId3" imgW="14285520" imgH="10285560" progId="Photoshop.Image.24">
                  <p:embed/>
                  <p:pic>
                    <p:nvPicPr>
                      <p:cNvPr id="0" name=""/>
                      <p:cNvPicPr/>
                      <p:nvPr/>
                    </p:nvPicPr>
                    <p:blipFill>
                      <a:blip r:embed="rId4"/>
                      <a:stretch>
                        <a:fillRect/>
                      </a:stretch>
                    </p:blipFill>
                    <p:spPr>
                      <a:xfrm>
                        <a:off x="190498" y="0"/>
                        <a:ext cx="10073747" cy="7253522"/>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9B7EBC32-1677-4634-B149-2C97A94AEE6D}"/>
              </a:ext>
            </a:extLst>
          </p:cNvPr>
          <p:cNvGraphicFramePr>
            <a:graphicFrameLocks noChangeAspect="1"/>
          </p:cNvGraphicFramePr>
          <p:nvPr/>
        </p:nvGraphicFramePr>
        <p:xfrm>
          <a:off x="10305054" y="2740664"/>
          <a:ext cx="1886946" cy="2860675"/>
        </p:xfrm>
        <a:graphic>
          <a:graphicData uri="http://schemas.openxmlformats.org/presentationml/2006/ole">
            <mc:AlternateContent xmlns:mc="http://schemas.openxmlformats.org/markup-compatibility/2006">
              <mc:Choice xmlns:v="urn:schemas-microsoft-com:vml" Requires="v">
                <p:oleObj spid="_x0000_s69659" name="Image" r:id="rId5" imgW="3761640" imgH="5704560" progId="Photoshop.Image.24">
                  <p:embed/>
                </p:oleObj>
              </mc:Choice>
              <mc:Fallback>
                <p:oleObj name="Image" r:id="rId5" imgW="3761640" imgH="5704560" progId="Photoshop.Image.24">
                  <p:embed/>
                  <p:pic>
                    <p:nvPicPr>
                      <p:cNvPr id="6" name="Object 5">
                        <a:extLst>
                          <a:ext uri="{FF2B5EF4-FFF2-40B4-BE49-F238E27FC236}">
                            <a16:creationId xmlns:a16="http://schemas.microsoft.com/office/drawing/2014/main" id="{9B7EBC32-1677-4634-B149-2C97A94AEE6D}"/>
                          </a:ext>
                        </a:extLst>
                      </p:cNvPr>
                      <p:cNvPicPr/>
                      <p:nvPr/>
                    </p:nvPicPr>
                    <p:blipFill>
                      <a:blip r:embed="rId6"/>
                      <a:stretch>
                        <a:fillRect/>
                      </a:stretch>
                    </p:blipFill>
                    <p:spPr>
                      <a:xfrm>
                        <a:off x="10305054" y="2740664"/>
                        <a:ext cx="1886946" cy="2860675"/>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407CF16D-2522-40BC-86B3-62708715D2F1}"/>
              </a:ext>
            </a:extLst>
          </p:cNvPr>
          <p:cNvSpPr txBox="1"/>
          <p:nvPr/>
        </p:nvSpPr>
        <p:spPr>
          <a:xfrm>
            <a:off x="10229352" y="1540335"/>
            <a:ext cx="2038350" cy="1200329"/>
          </a:xfrm>
          <a:prstGeom prst="rect">
            <a:avLst/>
          </a:prstGeom>
          <a:noFill/>
        </p:spPr>
        <p:txBody>
          <a:bodyPr wrap="square" rtlCol="0">
            <a:spAutoFit/>
          </a:bodyPr>
          <a:lstStyle/>
          <a:p>
            <a:pPr algn="l"/>
            <a:r>
              <a:rPr lang="en-GB" i="1" dirty="0"/>
              <a:t>Sources:</a:t>
            </a:r>
          </a:p>
          <a:p>
            <a:pPr marL="285750" indent="-285750" algn="l">
              <a:buFont typeface="Arial" panose="020B0604020202020204" pitchFamily="34" charset="0"/>
              <a:buChar char="•"/>
            </a:pPr>
            <a:r>
              <a:rPr lang="en-GB" i="1" dirty="0"/>
              <a:t>CDC daily </a:t>
            </a:r>
            <a:r>
              <a:rPr lang="en-GB" i="1" dirty="0" err="1"/>
              <a:t>vacci</a:t>
            </a:r>
            <a:r>
              <a:rPr lang="en-GB" i="1" dirty="0"/>
              <a:t>- nation dataset</a:t>
            </a:r>
          </a:p>
          <a:p>
            <a:pPr marL="285750" indent="-285750" algn="l">
              <a:buFont typeface="Arial" panose="020B0604020202020204" pitchFamily="34" charset="0"/>
              <a:buChar char="•"/>
            </a:pPr>
            <a:r>
              <a:rPr lang="en-GB" i="1" dirty="0"/>
              <a:t>CDC WONDER</a:t>
            </a:r>
            <a:endParaRPr lang="en-DE" i="1" dirty="0"/>
          </a:p>
        </p:txBody>
      </p:sp>
    </p:spTree>
    <p:extLst>
      <p:ext uri="{BB962C8B-B14F-4D97-AF65-F5344CB8AC3E}">
        <p14:creationId xmlns:p14="http://schemas.microsoft.com/office/powerpoint/2010/main" val="29904154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B7B1D845-51B4-4D8E-82A4-B0F1913338BE}"/>
              </a:ext>
            </a:extLst>
          </p:cNvPr>
          <p:cNvGraphicFramePr>
            <a:graphicFrameLocks noChangeAspect="1"/>
          </p:cNvGraphicFramePr>
          <p:nvPr>
            <p:extLst>
              <p:ext uri="{D42A27DB-BD31-4B8C-83A1-F6EECF244321}">
                <p14:modId xmlns:p14="http://schemas.microsoft.com/office/powerpoint/2010/main" val="939095687"/>
              </p:ext>
            </p:extLst>
          </p:nvPr>
        </p:nvGraphicFramePr>
        <p:xfrm>
          <a:off x="190498" y="0"/>
          <a:ext cx="10067370" cy="7253522"/>
        </p:xfrm>
        <a:graphic>
          <a:graphicData uri="http://schemas.openxmlformats.org/presentationml/2006/ole">
            <mc:AlternateContent xmlns:mc="http://schemas.openxmlformats.org/markup-compatibility/2006">
              <mc:Choice xmlns:v="urn:schemas-microsoft-com:vml" Requires="v">
                <p:oleObj spid="_x0000_s70682" name="Image" r:id="rId3" imgW="14276160" imgH="10285560" progId="Photoshop.Image.24">
                  <p:embed/>
                </p:oleObj>
              </mc:Choice>
              <mc:Fallback>
                <p:oleObj name="Image" r:id="rId3" imgW="14276160" imgH="10285560" progId="Photoshop.Image.24">
                  <p:embed/>
                  <p:pic>
                    <p:nvPicPr>
                      <p:cNvPr id="0" name=""/>
                      <p:cNvPicPr/>
                      <p:nvPr/>
                    </p:nvPicPr>
                    <p:blipFill>
                      <a:blip r:embed="rId4"/>
                      <a:stretch>
                        <a:fillRect/>
                      </a:stretch>
                    </p:blipFill>
                    <p:spPr>
                      <a:xfrm>
                        <a:off x="190498" y="0"/>
                        <a:ext cx="10067370" cy="7253522"/>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9B7EBC32-1677-4634-B149-2C97A94AEE6D}"/>
              </a:ext>
            </a:extLst>
          </p:cNvPr>
          <p:cNvGraphicFramePr>
            <a:graphicFrameLocks noChangeAspect="1"/>
          </p:cNvGraphicFramePr>
          <p:nvPr/>
        </p:nvGraphicFramePr>
        <p:xfrm>
          <a:off x="10305054" y="2740664"/>
          <a:ext cx="1886946" cy="2860675"/>
        </p:xfrm>
        <a:graphic>
          <a:graphicData uri="http://schemas.openxmlformats.org/presentationml/2006/ole">
            <mc:AlternateContent xmlns:mc="http://schemas.openxmlformats.org/markup-compatibility/2006">
              <mc:Choice xmlns:v="urn:schemas-microsoft-com:vml" Requires="v">
                <p:oleObj spid="_x0000_s70683" name="Image" r:id="rId5" imgW="3761640" imgH="5704560" progId="Photoshop.Image.24">
                  <p:embed/>
                </p:oleObj>
              </mc:Choice>
              <mc:Fallback>
                <p:oleObj name="Image" r:id="rId5" imgW="3761640" imgH="5704560" progId="Photoshop.Image.24">
                  <p:embed/>
                  <p:pic>
                    <p:nvPicPr>
                      <p:cNvPr id="6" name="Object 5">
                        <a:extLst>
                          <a:ext uri="{FF2B5EF4-FFF2-40B4-BE49-F238E27FC236}">
                            <a16:creationId xmlns:a16="http://schemas.microsoft.com/office/drawing/2014/main" id="{9B7EBC32-1677-4634-B149-2C97A94AEE6D}"/>
                          </a:ext>
                        </a:extLst>
                      </p:cNvPr>
                      <p:cNvPicPr/>
                      <p:nvPr/>
                    </p:nvPicPr>
                    <p:blipFill>
                      <a:blip r:embed="rId6"/>
                      <a:stretch>
                        <a:fillRect/>
                      </a:stretch>
                    </p:blipFill>
                    <p:spPr>
                      <a:xfrm>
                        <a:off x="10305054" y="2740664"/>
                        <a:ext cx="1886946" cy="2860675"/>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EFC28E79-75EE-4E55-A6D7-967FDFE7A1B7}"/>
              </a:ext>
            </a:extLst>
          </p:cNvPr>
          <p:cNvSpPr txBox="1"/>
          <p:nvPr/>
        </p:nvSpPr>
        <p:spPr>
          <a:xfrm>
            <a:off x="10229352" y="1540335"/>
            <a:ext cx="2038350" cy="1200329"/>
          </a:xfrm>
          <a:prstGeom prst="rect">
            <a:avLst/>
          </a:prstGeom>
          <a:noFill/>
        </p:spPr>
        <p:txBody>
          <a:bodyPr wrap="square" rtlCol="0">
            <a:spAutoFit/>
          </a:bodyPr>
          <a:lstStyle/>
          <a:p>
            <a:pPr algn="l"/>
            <a:r>
              <a:rPr lang="en-GB" i="1" dirty="0"/>
              <a:t>Sources:</a:t>
            </a:r>
          </a:p>
          <a:p>
            <a:pPr marL="285750" indent="-285750" algn="l">
              <a:buFont typeface="Arial" panose="020B0604020202020204" pitchFamily="34" charset="0"/>
              <a:buChar char="•"/>
            </a:pPr>
            <a:r>
              <a:rPr lang="en-GB" i="1" dirty="0"/>
              <a:t>CDC daily </a:t>
            </a:r>
            <a:r>
              <a:rPr lang="en-GB" i="1" dirty="0" err="1"/>
              <a:t>vacci</a:t>
            </a:r>
            <a:r>
              <a:rPr lang="en-GB" i="1" dirty="0"/>
              <a:t>- nation dataset</a:t>
            </a:r>
          </a:p>
          <a:p>
            <a:pPr marL="285750" indent="-285750" algn="l">
              <a:buFont typeface="Arial" panose="020B0604020202020204" pitchFamily="34" charset="0"/>
              <a:buChar char="•"/>
            </a:pPr>
            <a:r>
              <a:rPr lang="en-GB" i="1" dirty="0"/>
              <a:t>CDC WONDER</a:t>
            </a:r>
            <a:endParaRPr lang="en-DE" i="1" dirty="0"/>
          </a:p>
        </p:txBody>
      </p:sp>
    </p:spTree>
    <p:extLst>
      <p:ext uri="{BB962C8B-B14F-4D97-AF65-F5344CB8AC3E}">
        <p14:creationId xmlns:p14="http://schemas.microsoft.com/office/powerpoint/2010/main" val="15139549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08EBF-CAED-4CF3-AC85-0A84A2E19F67}"/>
              </a:ext>
            </a:extLst>
          </p:cNvPr>
          <p:cNvSpPr>
            <a:spLocks noGrp="1"/>
          </p:cNvSpPr>
          <p:nvPr>
            <p:ph type="title"/>
          </p:nvPr>
        </p:nvSpPr>
        <p:spPr/>
        <p:txBody>
          <a:bodyPr/>
          <a:lstStyle/>
          <a:p>
            <a:endParaRPr lang="en-DE"/>
          </a:p>
        </p:txBody>
      </p:sp>
      <p:sp>
        <p:nvSpPr>
          <p:cNvPr id="3" name="Content Placeholder 2">
            <a:extLst>
              <a:ext uri="{FF2B5EF4-FFF2-40B4-BE49-F238E27FC236}">
                <a16:creationId xmlns:a16="http://schemas.microsoft.com/office/drawing/2014/main" id="{E018BF66-2070-4785-A411-49B63BE5AAB4}"/>
              </a:ext>
            </a:extLst>
          </p:cNvPr>
          <p:cNvSpPr>
            <a:spLocks noGrp="1"/>
          </p:cNvSpPr>
          <p:nvPr>
            <p:ph idx="1"/>
          </p:nvPr>
        </p:nvSpPr>
        <p:spPr/>
        <p:txBody>
          <a:bodyPr/>
          <a:lstStyle/>
          <a:p>
            <a:endParaRPr lang="en-DE"/>
          </a:p>
        </p:txBody>
      </p:sp>
      <p:graphicFrame>
        <p:nvGraphicFramePr>
          <p:cNvPr id="4" name="Object 3">
            <a:extLst>
              <a:ext uri="{FF2B5EF4-FFF2-40B4-BE49-F238E27FC236}">
                <a16:creationId xmlns:a16="http://schemas.microsoft.com/office/drawing/2014/main" id="{F4C0226A-1255-4C27-ABE0-89A5D7C654BB}"/>
              </a:ext>
            </a:extLst>
          </p:cNvPr>
          <p:cNvGraphicFramePr>
            <a:graphicFrameLocks noChangeAspect="1"/>
          </p:cNvGraphicFramePr>
          <p:nvPr>
            <p:extLst>
              <p:ext uri="{D42A27DB-BD31-4B8C-83A1-F6EECF244321}">
                <p14:modId xmlns:p14="http://schemas.microsoft.com/office/powerpoint/2010/main" val="842213775"/>
              </p:ext>
            </p:extLst>
          </p:nvPr>
        </p:nvGraphicFramePr>
        <p:xfrm>
          <a:off x="-1" y="304799"/>
          <a:ext cx="12192001" cy="6181726"/>
        </p:xfrm>
        <a:graphic>
          <a:graphicData uri="http://schemas.openxmlformats.org/presentationml/2006/ole">
            <mc:AlternateContent xmlns:mc="http://schemas.openxmlformats.org/markup-compatibility/2006">
              <mc:Choice xmlns:v="urn:schemas-microsoft-com:vml" Requires="v">
                <p:oleObj spid="_x0000_s74764" name="Image" r:id="rId3" imgW="17056800" imgH="8647560" progId="Photoshop.Image.24">
                  <p:embed/>
                </p:oleObj>
              </mc:Choice>
              <mc:Fallback>
                <p:oleObj name="Image" r:id="rId3" imgW="17056800" imgH="8647560" progId="Photoshop.Image.24">
                  <p:embed/>
                  <p:pic>
                    <p:nvPicPr>
                      <p:cNvPr id="0" name=""/>
                      <p:cNvPicPr/>
                      <p:nvPr/>
                    </p:nvPicPr>
                    <p:blipFill>
                      <a:blip r:embed="rId4"/>
                      <a:stretch>
                        <a:fillRect/>
                      </a:stretch>
                    </p:blipFill>
                    <p:spPr>
                      <a:xfrm>
                        <a:off x="-1" y="304799"/>
                        <a:ext cx="12192001" cy="6181726"/>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3D7DF3E4-92A6-4129-B825-2943EAD0CF2F}"/>
              </a:ext>
            </a:extLst>
          </p:cNvPr>
          <p:cNvSpPr txBox="1"/>
          <p:nvPr/>
        </p:nvSpPr>
        <p:spPr>
          <a:xfrm>
            <a:off x="3304676" y="6546851"/>
            <a:ext cx="7839574" cy="369332"/>
          </a:xfrm>
          <a:prstGeom prst="rect">
            <a:avLst/>
          </a:prstGeom>
          <a:noFill/>
        </p:spPr>
        <p:txBody>
          <a:bodyPr wrap="square" rtlCol="0">
            <a:spAutoFit/>
          </a:bodyPr>
          <a:lstStyle/>
          <a:p>
            <a:pPr algn="l"/>
            <a:r>
              <a:rPr lang="en-GB" i="1" dirty="0"/>
              <a:t>Sources: CDC daily vaccination dataset and CDC WONDER</a:t>
            </a:r>
            <a:endParaRPr lang="en-DE" i="1" dirty="0"/>
          </a:p>
        </p:txBody>
      </p:sp>
    </p:spTree>
    <p:extLst>
      <p:ext uri="{BB962C8B-B14F-4D97-AF65-F5344CB8AC3E}">
        <p14:creationId xmlns:p14="http://schemas.microsoft.com/office/powerpoint/2010/main" val="35528737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08E53078-9B79-473F-B7B1-624E109DA0E4}"/>
              </a:ext>
            </a:extLst>
          </p:cNvPr>
          <p:cNvGraphicFramePr>
            <a:graphicFrameLocks noChangeAspect="1"/>
          </p:cNvGraphicFramePr>
          <p:nvPr>
            <p:extLst>
              <p:ext uri="{D42A27DB-BD31-4B8C-83A1-F6EECF244321}">
                <p14:modId xmlns:p14="http://schemas.microsoft.com/office/powerpoint/2010/main" val="2469339935"/>
              </p:ext>
            </p:extLst>
          </p:nvPr>
        </p:nvGraphicFramePr>
        <p:xfrm>
          <a:off x="190498" y="0"/>
          <a:ext cx="10067370" cy="7253522"/>
        </p:xfrm>
        <a:graphic>
          <a:graphicData uri="http://schemas.openxmlformats.org/presentationml/2006/ole">
            <mc:AlternateContent xmlns:mc="http://schemas.openxmlformats.org/markup-compatibility/2006">
              <mc:Choice xmlns:v="urn:schemas-microsoft-com:vml" Requires="v">
                <p:oleObj spid="_x0000_s71706" name="Image" r:id="rId3" imgW="14276160" imgH="10285560" progId="Photoshop.Image.24">
                  <p:embed/>
                </p:oleObj>
              </mc:Choice>
              <mc:Fallback>
                <p:oleObj name="Image" r:id="rId3" imgW="14276160" imgH="10285560" progId="Photoshop.Image.24">
                  <p:embed/>
                  <p:pic>
                    <p:nvPicPr>
                      <p:cNvPr id="0" name=""/>
                      <p:cNvPicPr/>
                      <p:nvPr/>
                    </p:nvPicPr>
                    <p:blipFill>
                      <a:blip r:embed="rId4"/>
                      <a:stretch>
                        <a:fillRect/>
                      </a:stretch>
                    </p:blipFill>
                    <p:spPr>
                      <a:xfrm>
                        <a:off x="190498" y="0"/>
                        <a:ext cx="10067370" cy="7253522"/>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9B7EBC32-1677-4634-B149-2C97A94AEE6D}"/>
              </a:ext>
            </a:extLst>
          </p:cNvPr>
          <p:cNvGraphicFramePr>
            <a:graphicFrameLocks noChangeAspect="1"/>
          </p:cNvGraphicFramePr>
          <p:nvPr/>
        </p:nvGraphicFramePr>
        <p:xfrm>
          <a:off x="10305054" y="2740664"/>
          <a:ext cx="1886946" cy="2860675"/>
        </p:xfrm>
        <a:graphic>
          <a:graphicData uri="http://schemas.openxmlformats.org/presentationml/2006/ole">
            <mc:AlternateContent xmlns:mc="http://schemas.openxmlformats.org/markup-compatibility/2006">
              <mc:Choice xmlns:v="urn:schemas-microsoft-com:vml" Requires="v">
                <p:oleObj spid="_x0000_s71707" name="Image" r:id="rId5" imgW="3761640" imgH="5704560" progId="Photoshop.Image.24">
                  <p:embed/>
                </p:oleObj>
              </mc:Choice>
              <mc:Fallback>
                <p:oleObj name="Image" r:id="rId5" imgW="3761640" imgH="5704560" progId="Photoshop.Image.24">
                  <p:embed/>
                  <p:pic>
                    <p:nvPicPr>
                      <p:cNvPr id="6" name="Object 5">
                        <a:extLst>
                          <a:ext uri="{FF2B5EF4-FFF2-40B4-BE49-F238E27FC236}">
                            <a16:creationId xmlns:a16="http://schemas.microsoft.com/office/drawing/2014/main" id="{9B7EBC32-1677-4634-B149-2C97A94AEE6D}"/>
                          </a:ext>
                        </a:extLst>
                      </p:cNvPr>
                      <p:cNvPicPr/>
                      <p:nvPr/>
                    </p:nvPicPr>
                    <p:blipFill>
                      <a:blip r:embed="rId6"/>
                      <a:stretch>
                        <a:fillRect/>
                      </a:stretch>
                    </p:blipFill>
                    <p:spPr>
                      <a:xfrm>
                        <a:off x="10305054" y="2740664"/>
                        <a:ext cx="1886946" cy="2860675"/>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0004A106-35D5-4D1A-B2A4-7D0AF64C4CDE}"/>
              </a:ext>
            </a:extLst>
          </p:cNvPr>
          <p:cNvSpPr txBox="1"/>
          <p:nvPr/>
        </p:nvSpPr>
        <p:spPr>
          <a:xfrm>
            <a:off x="10229352" y="1540335"/>
            <a:ext cx="2038350" cy="1200329"/>
          </a:xfrm>
          <a:prstGeom prst="rect">
            <a:avLst/>
          </a:prstGeom>
          <a:noFill/>
        </p:spPr>
        <p:txBody>
          <a:bodyPr wrap="square" rtlCol="0">
            <a:spAutoFit/>
          </a:bodyPr>
          <a:lstStyle/>
          <a:p>
            <a:pPr algn="l"/>
            <a:r>
              <a:rPr lang="en-GB" i="1" dirty="0"/>
              <a:t>Sources:</a:t>
            </a:r>
          </a:p>
          <a:p>
            <a:pPr marL="285750" indent="-285750" algn="l">
              <a:buFont typeface="Arial" panose="020B0604020202020204" pitchFamily="34" charset="0"/>
              <a:buChar char="•"/>
            </a:pPr>
            <a:r>
              <a:rPr lang="en-GB" i="1" dirty="0"/>
              <a:t>CDC daily </a:t>
            </a:r>
            <a:r>
              <a:rPr lang="en-GB" i="1" dirty="0" err="1"/>
              <a:t>vacci</a:t>
            </a:r>
            <a:r>
              <a:rPr lang="en-GB" i="1" dirty="0"/>
              <a:t>- nation dataset</a:t>
            </a:r>
          </a:p>
          <a:p>
            <a:pPr marL="285750" indent="-285750" algn="l">
              <a:buFont typeface="Arial" panose="020B0604020202020204" pitchFamily="34" charset="0"/>
              <a:buChar char="•"/>
            </a:pPr>
            <a:r>
              <a:rPr lang="en-GB" i="1" dirty="0"/>
              <a:t>CDC WONDER</a:t>
            </a:r>
            <a:endParaRPr lang="en-DE" i="1" dirty="0"/>
          </a:p>
        </p:txBody>
      </p:sp>
    </p:spTree>
    <p:extLst>
      <p:ext uri="{BB962C8B-B14F-4D97-AF65-F5344CB8AC3E}">
        <p14:creationId xmlns:p14="http://schemas.microsoft.com/office/powerpoint/2010/main" val="22254250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B7B1D845-51B4-4D8E-82A4-B0F1913338BE}"/>
              </a:ext>
            </a:extLst>
          </p:cNvPr>
          <p:cNvGraphicFramePr>
            <a:graphicFrameLocks noChangeAspect="1"/>
          </p:cNvGraphicFramePr>
          <p:nvPr/>
        </p:nvGraphicFramePr>
        <p:xfrm>
          <a:off x="190498" y="0"/>
          <a:ext cx="10067370" cy="7253522"/>
        </p:xfrm>
        <a:graphic>
          <a:graphicData uri="http://schemas.openxmlformats.org/presentationml/2006/ole">
            <mc:AlternateContent xmlns:mc="http://schemas.openxmlformats.org/markup-compatibility/2006">
              <mc:Choice xmlns:v="urn:schemas-microsoft-com:vml" Requires="v">
                <p:oleObj spid="_x0000_s72742" name="Image" r:id="rId3" imgW="14276160" imgH="10285560" progId="Photoshop.Image.24">
                  <p:embed/>
                </p:oleObj>
              </mc:Choice>
              <mc:Fallback>
                <p:oleObj name="Image" r:id="rId3" imgW="14276160" imgH="10285560" progId="Photoshop.Image.24">
                  <p:embed/>
                  <p:pic>
                    <p:nvPicPr>
                      <p:cNvPr id="2" name="Object 1">
                        <a:extLst>
                          <a:ext uri="{FF2B5EF4-FFF2-40B4-BE49-F238E27FC236}">
                            <a16:creationId xmlns:a16="http://schemas.microsoft.com/office/drawing/2014/main" id="{B7B1D845-51B4-4D8E-82A4-B0F1913338BE}"/>
                          </a:ext>
                        </a:extLst>
                      </p:cNvPr>
                      <p:cNvPicPr/>
                      <p:nvPr/>
                    </p:nvPicPr>
                    <p:blipFill>
                      <a:blip r:embed="rId4"/>
                      <a:stretch>
                        <a:fillRect/>
                      </a:stretch>
                    </p:blipFill>
                    <p:spPr>
                      <a:xfrm>
                        <a:off x="190498" y="0"/>
                        <a:ext cx="10067370" cy="7253522"/>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9B7EBC32-1677-4634-B149-2C97A94AEE6D}"/>
              </a:ext>
            </a:extLst>
          </p:cNvPr>
          <p:cNvGraphicFramePr>
            <a:graphicFrameLocks noChangeAspect="1"/>
          </p:cNvGraphicFramePr>
          <p:nvPr/>
        </p:nvGraphicFramePr>
        <p:xfrm>
          <a:off x="10305054" y="2740664"/>
          <a:ext cx="1886946" cy="2860675"/>
        </p:xfrm>
        <a:graphic>
          <a:graphicData uri="http://schemas.openxmlformats.org/presentationml/2006/ole">
            <mc:AlternateContent xmlns:mc="http://schemas.openxmlformats.org/markup-compatibility/2006">
              <mc:Choice xmlns:v="urn:schemas-microsoft-com:vml" Requires="v">
                <p:oleObj spid="_x0000_s72743" name="Image" r:id="rId5" imgW="3761640" imgH="5704560" progId="Photoshop.Image.24">
                  <p:embed/>
                </p:oleObj>
              </mc:Choice>
              <mc:Fallback>
                <p:oleObj name="Image" r:id="rId5" imgW="3761640" imgH="5704560" progId="Photoshop.Image.24">
                  <p:embed/>
                  <p:pic>
                    <p:nvPicPr>
                      <p:cNvPr id="6" name="Object 5">
                        <a:extLst>
                          <a:ext uri="{FF2B5EF4-FFF2-40B4-BE49-F238E27FC236}">
                            <a16:creationId xmlns:a16="http://schemas.microsoft.com/office/drawing/2014/main" id="{9B7EBC32-1677-4634-B149-2C97A94AEE6D}"/>
                          </a:ext>
                        </a:extLst>
                      </p:cNvPr>
                      <p:cNvPicPr/>
                      <p:nvPr/>
                    </p:nvPicPr>
                    <p:blipFill>
                      <a:blip r:embed="rId6"/>
                      <a:stretch>
                        <a:fillRect/>
                      </a:stretch>
                    </p:blipFill>
                    <p:spPr>
                      <a:xfrm>
                        <a:off x="10305054" y="2740664"/>
                        <a:ext cx="1886946" cy="2860675"/>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7E89F40C-4A72-4AB4-956A-AD50CDBA601A}"/>
              </a:ext>
            </a:extLst>
          </p:cNvPr>
          <p:cNvGraphicFramePr>
            <a:graphicFrameLocks noChangeAspect="1"/>
          </p:cNvGraphicFramePr>
          <p:nvPr>
            <p:extLst>
              <p:ext uri="{D42A27DB-BD31-4B8C-83A1-F6EECF244321}">
                <p14:modId xmlns:p14="http://schemas.microsoft.com/office/powerpoint/2010/main" val="3990244672"/>
              </p:ext>
            </p:extLst>
          </p:nvPr>
        </p:nvGraphicFramePr>
        <p:xfrm>
          <a:off x="190497" y="-1"/>
          <a:ext cx="10067371" cy="7253522"/>
        </p:xfrm>
        <a:graphic>
          <a:graphicData uri="http://schemas.openxmlformats.org/presentationml/2006/ole">
            <mc:AlternateContent xmlns:mc="http://schemas.openxmlformats.org/markup-compatibility/2006">
              <mc:Choice xmlns:v="urn:schemas-microsoft-com:vml" Requires="v">
                <p:oleObj spid="_x0000_s72744" name="Image" r:id="rId7" imgW="14276160" imgH="10285560" progId="Photoshop.Image.24">
                  <p:embed/>
                </p:oleObj>
              </mc:Choice>
              <mc:Fallback>
                <p:oleObj name="Image" r:id="rId7" imgW="14276160" imgH="10285560" progId="Photoshop.Image.24">
                  <p:embed/>
                  <p:pic>
                    <p:nvPicPr>
                      <p:cNvPr id="0" name=""/>
                      <p:cNvPicPr/>
                      <p:nvPr/>
                    </p:nvPicPr>
                    <p:blipFill>
                      <a:blip r:embed="rId8"/>
                      <a:stretch>
                        <a:fillRect/>
                      </a:stretch>
                    </p:blipFill>
                    <p:spPr>
                      <a:xfrm>
                        <a:off x="190497" y="-1"/>
                        <a:ext cx="10067371" cy="7253522"/>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F4BF15EF-8F2F-4F93-8D4F-B9BA596C8327}"/>
              </a:ext>
            </a:extLst>
          </p:cNvPr>
          <p:cNvSpPr txBox="1"/>
          <p:nvPr/>
        </p:nvSpPr>
        <p:spPr>
          <a:xfrm>
            <a:off x="10229352" y="1540335"/>
            <a:ext cx="2038350" cy="1200329"/>
          </a:xfrm>
          <a:prstGeom prst="rect">
            <a:avLst/>
          </a:prstGeom>
          <a:noFill/>
        </p:spPr>
        <p:txBody>
          <a:bodyPr wrap="square" rtlCol="0">
            <a:spAutoFit/>
          </a:bodyPr>
          <a:lstStyle/>
          <a:p>
            <a:pPr algn="l"/>
            <a:r>
              <a:rPr lang="en-GB" i="1" dirty="0"/>
              <a:t>Sources:</a:t>
            </a:r>
          </a:p>
          <a:p>
            <a:pPr marL="285750" indent="-285750" algn="l">
              <a:buFont typeface="Arial" panose="020B0604020202020204" pitchFamily="34" charset="0"/>
              <a:buChar char="•"/>
            </a:pPr>
            <a:r>
              <a:rPr lang="en-GB" i="1" dirty="0"/>
              <a:t>CDC daily </a:t>
            </a:r>
            <a:r>
              <a:rPr lang="en-GB" i="1" dirty="0" err="1"/>
              <a:t>vacci</a:t>
            </a:r>
            <a:r>
              <a:rPr lang="en-GB" i="1" dirty="0"/>
              <a:t>- nation dataset</a:t>
            </a:r>
          </a:p>
          <a:p>
            <a:pPr marL="285750" indent="-285750" algn="l">
              <a:buFont typeface="Arial" panose="020B0604020202020204" pitchFamily="34" charset="0"/>
              <a:buChar char="•"/>
            </a:pPr>
            <a:r>
              <a:rPr lang="en-GB" i="1" dirty="0"/>
              <a:t>CDC WONDER</a:t>
            </a:r>
            <a:endParaRPr lang="en-DE" i="1" dirty="0"/>
          </a:p>
        </p:txBody>
      </p:sp>
    </p:spTree>
    <p:extLst>
      <p:ext uri="{BB962C8B-B14F-4D97-AF65-F5344CB8AC3E}">
        <p14:creationId xmlns:p14="http://schemas.microsoft.com/office/powerpoint/2010/main" val="204020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2076BC42-0DDE-4C36-9B94-8B2F7513B982}"/>
              </a:ext>
            </a:extLst>
          </p:cNvPr>
          <p:cNvGraphicFramePr>
            <a:graphicFrameLocks noChangeAspect="1"/>
          </p:cNvGraphicFramePr>
          <p:nvPr>
            <p:extLst>
              <p:ext uri="{D42A27DB-BD31-4B8C-83A1-F6EECF244321}">
                <p14:modId xmlns:p14="http://schemas.microsoft.com/office/powerpoint/2010/main" val="2775113236"/>
              </p:ext>
            </p:extLst>
          </p:nvPr>
        </p:nvGraphicFramePr>
        <p:xfrm>
          <a:off x="1310788" y="147517"/>
          <a:ext cx="9349191" cy="6710483"/>
        </p:xfrm>
        <a:graphic>
          <a:graphicData uri="http://schemas.openxmlformats.org/presentationml/2006/ole">
            <mc:AlternateContent xmlns:mc="http://schemas.openxmlformats.org/markup-compatibility/2006">
              <mc:Choice xmlns:v="urn:schemas-microsoft-com:vml" Requires="v">
                <p:oleObj spid="_x0000_s4148" name="Image" r:id="rId3" imgW="4763880" imgH="3419640" progId="Photoshop.Image.24">
                  <p:embed/>
                </p:oleObj>
              </mc:Choice>
              <mc:Fallback>
                <p:oleObj name="Image" r:id="rId3" imgW="4763880" imgH="3419640" progId="Photoshop.Image.24">
                  <p:embed/>
                  <p:pic>
                    <p:nvPicPr>
                      <p:cNvPr id="0" name=""/>
                      <p:cNvPicPr/>
                      <p:nvPr/>
                    </p:nvPicPr>
                    <p:blipFill>
                      <a:blip r:embed="rId4"/>
                      <a:stretch>
                        <a:fillRect/>
                      </a:stretch>
                    </p:blipFill>
                    <p:spPr>
                      <a:xfrm>
                        <a:off x="1310788" y="147517"/>
                        <a:ext cx="9349191" cy="6710483"/>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D973070E-712D-4246-98FE-9404663CD2BA}"/>
              </a:ext>
            </a:extLst>
          </p:cNvPr>
          <p:cNvSpPr txBox="1"/>
          <p:nvPr/>
        </p:nvSpPr>
        <p:spPr>
          <a:xfrm>
            <a:off x="8021052" y="786063"/>
            <a:ext cx="2265877" cy="369332"/>
          </a:xfrm>
          <a:prstGeom prst="rect">
            <a:avLst/>
          </a:prstGeom>
          <a:noFill/>
        </p:spPr>
        <p:txBody>
          <a:bodyPr wrap="none" rtlCol="0">
            <a:spAutoFit/>
          </a:bodyPr>
          <a:lstStyle/>
          <a:p>
            <a:r>
              <a:rPr lang="en-US" i="1" dirty="0"/>
              <a:t>Source: CDC WONDER</a:t>
            </a:r>
            <a:endParaRPr lang="en-DE" i="1" dirty="0"/>
          </a:p>
        </p:txBody>
      </p:sp>
      <p:graphicFrame>
        <p:nvGraphicFramePr>
          <p:cNvPr id="5" name="Object 4">
            <a:extLst>
              <a:ext uri="{FF2B5EF4-FFF2-40B4-BE49-F238E27FC236}">
                <a16:creationId xmlns:a16="http://schemas.microsoft.com/office/drawing/2014/main" id="{32F139E0-9F0F-4B13-A9B0-454E080272C3}"/>
              </a:ext>
            </a:extLst>
          </p:cNvPr>
          <p:cNvGraphicFramePr>
            <a:graphicFrameLocks noChangeAspect="1"/>
          </p:cNvGraphicFramePr>
          <p:nvPr>
            <p:extLst>
              <p:ext uri="{D42A27DB-BD31-4B8C-83A1-F6EECF244321}">
                <p14:modId xmlns:p14="http://schemas.microsoft.com/office/powerpoint/2010/main" val="3508140506"/>
              </p:ext>
            </p:extLst>
          </p:nvPr>
        </p:nvGraphicFramePr>
        <p:xfrm>
          <a:off x="1310788" y="147517"/>
          <a:ext cx="9349191" cy="6710483"/>
        </p:xfrm>
        <a:graphic>
          <a:graphicData uri="http://schemas.openxmlformats.org/presentationml/2006/ole">
            <mc:AlternateContent xmlns:mc="http://schemas.openxmlformats.org/markup-compatibility/2006">
              <mc:Choice xmlns:v="urn:schemas-microsoft-com:vml" Requires="v">
                <p:oleObj spid="_x0000_s4149" name="Image" r:id="rId5" imgW="4763880" imgH="3419640" progId="Photoshop.Image.24">
                  <p:embed/>
                </p:oleObj>
              </mc:Choice>
              <mc:Fallback>
                <p:oleObj name="Image" r:id="rId5" imgW="4763880" imgH="3419640" progId="Photoshop.Image.24">
                  <p:embed/>
                  <p:pic>
                    <p:nvPicPr>
                      <p:cNvPr id="0" name=""/>
                      <p:cNvPicPr/>
                      <p:nvPr/>
                    </p:nvPicPr>
                    <p:blipFill>
                      <a:blip r:embed="rId6"/>
                      <a:stretch>
                        <a:fillRect/>
                      </a:stretch>
                    </p:blipFill>
                    <p:spPr>
                      <a:xfrm>
                        <a:off x="1310788" y="147517"/>
                        <a:ext cx="9349191" cy="6710483"/>
                      </a:xfrm>
                      <a:prstGeom prst="rect">
                        <a:avLst/>
                      </a:prstGeom>
                    </p:spPr>
                  </p:pic>
                </p:oleObj>
              </mc:Fallback>
            </mc:AlternateContent>
          </a:graphicData>
        </a:graphic>
      </p:graphicFrame>
    </p:spTree>
    <p:extLst>
      <p:ext uri="{BB962C8B-B14F-4D97-AF65-F5344CB8AC3E}">
        <p14:creationId xmlns:p14="http://schemas.microsoft.com/office/powerpoint/2010/main" val="11849044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E9A5D295-9EB8-43A8-B6D5-F0E705EBB884}"/>
              </a:ext>
            </a:extLst>
          </p:cNvPr>
          <p:cNvGraphicFramePr>
            <a:graphicFrameLocks noChangeAspect="1"/>
          </p:cNvGraphicFramePr>
          <p:nvPr>
            <p:extLst>
              <p:ext uri="{D42A27DB-BD31-4B8C-83A1-F6EECF244321}">
                <p14:modId xmlns:p14="http://schemas.microsoft.com/office/powerpoint/2010/main" val="1901148421"/>
              </p:ext>
            </p:extLst>
          </p:nvPr>
        </p:nvGraphicFramePr>
        <p:xfrm>
          <a:off x="1076325" y="0"/>
          <a:ext cx="9904215" cy="6858000"/>
        </p:xfrm>
        <a:graphic>
          <a:graphicData uri="http://schemas.openxmlformats.org/presentationml/2006/ole">
            <mc:AlternateContent xmlns:mc="http://schemas.openxmlformats.org/markup-compatibility/2006">
              <mc:Choice xmlns:v="urn:schemas-microsoft-com:vml" Requires="v">
                <p:oleObj spid="_x0000_s75788" name="Image" r:id="rId3" imgW="16876080" imgH="11685600" progId="Photoshop.Image.24">
                  <p:embed/>
                </p:oleObj>
              </mc:Choice>
              <mc:Fallback>
                <p:oleObj name="Image" r:id="rId3" imgW="16876080" imgH="11685600" progId="Photoshop.Image.24">
                  <p:embed/>
                  <p:pic>
                    <p:nvPicPr>
                      <p:cNvPr id="0" name=""/>
                      <p:cNvPicPr/>
                      <p:nvPr/>
                    </p:nvPicPr>
                    <p:blipFill>
                      <a:blip r:embed="rId4"/>
                      <a:stretch>
                        <a:fillRect/>
                      </a:stretch>
                    </p:blipFill>
                    <p:spPr>
                      <a:xfrm>
                        <a:off x="1076325" y="0"/>
                        <a:ext cx="9904215" cy="6858000"/>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C2789696-7000-46B1-90AA-6A57F529B45E}"/>
              </a:ext>
            </a:extLst>
          </p:cNvPr>
          <p:cNvSpPr txBox="1"/>
          <p:nvPr/>
        </p:nvSpPr>
        <p:spPr>
          <a:xfrm>
            <a:off x="2047376" y="266700"/>
            <a:ext cx="7839574" cy="307777"/>
          </a:xfrm>
          <a:prstGeom prst="rect">
            <a:avLst/>
          </a:prstGeom>
          <a:noFill/>
        </p:spPr>
        <p:txBody>
          <a:bodyPr wrap="square" rtlCol="0">
            <a:spAutoFit/>
          </a:bodyPr>
          <a:lstStyle/>
          <a:p>
            <a:pPr algn="ctr"/>
            <a:r>
              <a:rPr lang="en-GB" sz="1400" i="1" dirty="0"/>
              <a:t>Sources: CDC daily vaccination dataset and CDC WONDER</a:t>
            </a:r>
            <a:endParaRPr lang="en-DE" sz="1400" i="1" dirty="0"/>
          </a:p>
        </p:txBody>
      </p:sp>
    </p:spTree>
    <p:extLst>
      <p:ext uri="{BB962C8B-B14F-4D97-AF65-F5344CB8AC3E}">
        <p14:creationId xmlns:p14="http://schemas.microsoft.com/office/powerpoint/2010/main" val="21868647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C1F7B-4BE3-4F49-BE42-9ADE03E6D52D}"/>
              </a:ext>
            </a:extLst>
          </p:cNvPr>
          <p:cNvSpPr>
            <a:spLocks noGrp="1"/>
          </p:cNvSpPr>
          <p:nvPr>
            <p:ph type="title"/>
          </p:nvPr>
        </p:nvSpPr>
        <p:spPr/>
        <p:txBody>
          <a:bodyPr>
            <a:normAutofit/>
          </a:bodyPr>
          <a:lstStyle/>
          <a:p>
            <a:pPr algn="ctr"/>
            <a:r>
              <a:rPr lang="en-GB" sz="5400" b="1" dirty="0"/>
              <a:t>Autopsy Results</a:t>
            </a:r>
            <a:endParaRPr lang="en-DE" sz="5400" b="1" dirty="0"/>
          </a:p>
        </p:txBody>
      </p:sp>
      <p:sp>
        <p:nvSpPr>
          <p:cNvPr id="3" name="Content Placeholder 2">
            <a:extLst>
              <a:ext uri="{FF2B5EF4-FFF2-40B4-BE49-F238E27FC236}">
                <a16:creationId xmlns:a16="http://schemas.microsoft.com/office/drawing/2014/main" id="{EA7A9E5E-ACAC-4785-B0D3-00DAD3A4960E}"/>
              </a:ext>
            </a:extLst>
          </p:cNvPr>
          <p:cNvSpPr>
            <a:spLocks noGrp="1"/>
          </p:cNvSpPr>
          <p:nvPr>
            <p:ph idx="1"/>
          </p:nvPr>
        </p:nvSpPr>
        <p:spPr/>
        <p:txBody>
          <a:bodyPr/>
          <a:lstStyle/>
          <a:p>
            <a:r>
              <a:rPr lang="en-GB" dirty="0"/>
              <a:t>The only article I found that contained early infection data was a series of autopsy reports by </a:t>
            </a:r>
            <a:r>
              <a:rPr lang="en-GB" dirty="0" err="1"/>
              <a:t>Hirschbühl</a:t>
            </a:r>
            <a:r>
              <a:rPr lang="en-GB" dirty="0"/>
              <a:t> et. al</a:t>
            </a:r>
          </a:p>
          <a:p>
            <a:endParaRPr lang="en-GB" dirty="0"/>
          </a:p>
          <a:p>
            <a:r>
              <a:rPr lang="en-US" b="0" i="0" dirty="0" err="1">
                <a:solidFill>
                  <a:srgbClr val="222222"/>
                </a:solidFill>
                <a:effectLst/>
                <a:latin typeface="-apple-system"/>
              </a:rPr>
              <a:t>Hirschbühl</a:t>
            </a:r>
            <a:r>
              <a:rPr lang="en-US" b="0" i="0" dirty="0">
                <a:solidFill>
                  <a:srgbClr val="222222"/>
                </a:solidFill>
                <a:effectLst/>
                <a:latin typeface="-apple-system"/>
              </a:rPr>
              <a:t>, K., Schaller, T., </a:t>
            </a:r>
            <a:r>
              <a:rPr lang="en-US" b="0" i="0" dirty="0" err="1">
                <a:solidFill>
                  <a:srgbClr val="222222"/>
                </a:solidFill>
                <a:effectLst/>
                <a:latin typeface="-apple-system"/>
              </a:rPr>
              <a:t>Märkl</a:t>
            </a:r>
            <a:r>
              <a:rPr lang="en-US" b="0" i="0" dirty="0">
                <a:solidFill>
                  <a:srgbClr val="222222"/>
                </a:solidFill>
                <a:effectLst/>
                <a:latin typeface="-apple-system"/>
              </a:rPr>
              <a:t>, B. </a:t>
            </a:r>
            <a:r>
              <a:rPr lang="en-US" b="0" i="1" dirty="0">
                <a:solidFill>
                  <a:srgbClr val="222222"/>
                </a:solidFill>
                <a:effectLst/>
                <a:latin typeface="-apple-system"/>
              </a:rPr>
              <a:t>et al.</a:t>
            </a:r>
            <a:r>
              <a:rPr lang="en-US" b="0" i="0" dirty="0">
                <a:solidFill>
                  <a:srgbClr val="222222"/>
                </a:solidFill>
                <a:effectLst/>
                <a:latin typeface="-apple-system"/>
              </a:rPr>
              <a:t> High viral loads: what drives fatal cases of COVID-19 in vaccinees? – an autopsy study. </a:t>
            </a:r>
            <a:r>
              <a:rPr lang="en-US" b="0" i="1" dirty="0">
                <a:solidFill>
                  <a:srgbClr val="222222"/>
                </a:solidFill>
                <a:effectLst/>
                <a:latin typeface="-apple-system"/>
              </a:rPr>
              <a:t>Mod </a:t>
            </a:r>
            <a:r>
              <a:rPr lang="en-US" b="0" i="1" dirty="0" err="1">
                <a:solidFill>
                  <a:srgbClr val="222222"/>
                </a:solidFill>
                <a:effectLst/>
                <a:latin typeface="-apple-system"/>
              </a:rPr>
              <a:t>Pathol</a:t>
            </a:r>
            <a:r>
              <a:rPr lang="en-US" b="0" i="0" dirty="0">
                <a:solidFill>
                  <a:srgbClr val="222222"/>
                </a:solidFill>
                <a:effectLst/>
                <a:latin typeface="-apple-system"/>
              </a:rPr>
              <a:t> </a:t>
            </a:r>
            <a:r>
              <a:rPr lang="en-US" b="1" i="0" dirty="0">
                <a:solidFill>
                  <a:srgbClr val="222222"/>
                </a:solidFill>
                <a:effectLst/>
                <a:latin typeface="-apple-system"/>
              </a:rPr>
              <a:t>35</a:t>
            </a:r>
            <a:r>
              <a:rPr lang="en-US" b="0" i="0" dirty="0">
                <a:solidFill>
                  <a:srgbClr val="222222"/>
                </a:solidFill>
                <a:effectLst/>
                <a:latin typeface="-apple-system"/>
              </a:rPr>
              <a:t>, 1013–1021 (2022). https://doi.org/10.1038/s41379-022-01069-9</a:t>
            </a:r>
            <a:endParaRPr lang="en-DE" dirty="0"/>
          </a:p>
        </p:txBody>
      </p:sp>
    </p:spTree>
    <p:extLst>
      <p:ext uri="{BB962C8B-B14F-4D97-AF65-F5344CB8AC3E}">
        <p14:creationId xmlns:p14="http://schemas.microsoft.com/office/powerpoint/2010/main" val="40500815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CB994EDE-5FD5-4AAE-856B-21130122CA7B}"/>
              </a:ext>
            </a:extLst>
          </p:cNvPr>
          <p:cNvGraphicFramePr>
            <a:graphicFrameLocks noChangeAspect="1"/>
          </p:cNvGraphicFramePr>
          <p:nvPr>
            <p:extLst>
              <p:ext uri="{D42A27DB-BD31-4B8C-83A1-F6EECF244321}">
                <p14:modId xmlns:p14="http://schemas.microsoft.com/office/powerpoint/2010/main" val="1216550068"/>
              </p:ext>
            </p:extLst>
          </p:nvPr>
        </p:nvGraphicFramePr>
        <p:xfrm>
          <a:off x="1919287" y="0"/>
          <a:ext cx="8105775" cy="5418137"/>
        </p:xfrm>
        <a:graphic>
          <a:graphicData uri="http://schemas.openxmlformats.org/presentationml/2006/ole">
            <mc:AlternateContent xmlns:mc="http://schemas.openxmlformats.org/markup-compatibility/2006">
              <mc:Choice xmlns:v="urn:schemas-microsoft-com:vml" Requires="v">
                <p:oleObj spid="_x0000_s76820" name="Image" r:id="rId3" imgW="18552240" imgH="12399840" progId="Photoshop.Image.24">
                  <p:embed/>
                </p:oleObj>
              </mc:Choice>
              <mc:Fallback>
                <p:oleObj name="Image" r:id="rId3" imgW="18552240" imgH="12399840" progId="Photoshop.Image.24">
                  <p:embed/>
                  <p:pic>
                    <p:nvPicPr>
                      <p:cNvPr id="0" name=""/>
                      <p:cNvPicPr/>
                      <p:nvPr/>
                    </p:nvPicPr>
                    <p:blipFill>
                      <a:blip r:embed="rId4"/>
                      <a:stretch>
                        <a:fillRect/>
                      </a:stretch>
                    </p:blipFill>
                    <p:spPr>
                      <a:xfrm>
                        <a:off x="1919287" y="0"/>
                        <a:ext cx="8105775" cy="5418137"/>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FE37181D-4165-4594-AAA4-EE8C276FD7A1}"/>
              </a:ext>
            </a:extLst>
          </p:cNvPr>
          <p:cNvGraphicFramePr>
            <a:graphicFrameLocks noChangeAspect="1"/>
          </p:cNvGraphicFramePr>
          <p:nvPr>
            <p:extLst>
              <p:ext uri="{D42A27DB-BD31-4B8C-83A1-F6EECF244321}">
                <p14:modId xmlns:p14="http://schemas.microsoft.com/office/powerpoint/2010/main" val="1263642901"/>
              </p:ext>
            </p:extLst>
          </p:nvPr>
        </p:nvGraphicFramePr>
        <p:xfrm>
          <a:off x="1242310" y="5657850"/>
          <a:ext cx="9707379" cy="1200150"/>
        </p:xfrm>
        <a:graphic>
          <a:graphicData uri="http://schemas.openxmlformats.org/presentationml/2006/ole">
            <mc:AlternateContent xmlns:mc="http://schemas.openxmlformats.org/markup-compatibility/2006">
              <mc:Choice xmlns:v="urn:schemas-microsoft-com:vml" Requires="v">
                <p:oleObj spid="_x0000_s76821" name="Image" r:id="rId5" imgW="14780880" imgH="1828440" progId="Photoshop.Image.24">
                  <p:embed/>
                </p:oleObj>
              </mc:Choice>
              <mc:Fallback>
                <p:oleObj name="Image" r:id="rId5" imgW="14780880" imgH="1828440" progId="Photoshop.Image.24">
                  <p:embed/>
                  <p:pic>
                    <p:nvPicPr>
                      <p:cNvPr id="0" name=""/>
                      <p:cNvPicPr/>
                      <p:nvPr/>
                    </p:nvPicPr>
                    <p:blipFill>
                      <a:blip r:embed="rId6"/>
                      <a:stretch>
                        <a:fillRect/>
                      </a:stretch>
                    </p:blipFill>
                    <p:spPr>
                      <a:xfrm>
                        <a:off x="1242310" y="5657850"/>
                        <a:ext cx="9707379" cy="1200150"/>
                      </a:xfrm>
                      <a:prstGeom prst="rect">
                        <a:avLst/>
                      </a:prstGeom>
                    </p:spPr>
                  </p:pic>
                </p:oleObj>
              </mc:Fallback>
            </mc:AlternateContent>
          </a:graphicData>
        </a:graphic>
      </p:graphicFrame>
    </p:spTree>
    <p:extLst>
      <p:ext uri="{BB962C8B-B14F-4D97-AF65-F5344CB8AC3E}">
        <p14:creationId xmlns:p14="http://schemas.microsoft.com/office/powerpoint/2010/main" val="37742569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B88C6-B436-48BD-983D-F98C3E668E72}"/>
              </a:ext>
            </a:extLst>
          </p:cNvPr>
          <p:cNvSpPr>
            <a:spLocks noGrp="1"/>
          </p:cNvSpPr>
          <p:nvPr>
            <p:ph type="title"/>
          </p:nvPr>
        </p:nvSpPr>
        <p:spPr>
          <a:xfrm>
            <a:off x="838200" y="60325"/>
            <a:ext cx="10515600" cy="1325563"/>
          </a:xfrm>
        </p:spPr>
        <p:txBody>
          <a:bodyPr>
            <a:normAutofit/>
          </a:bodyPr>
          <a:lstStyle/>
          <a:p>
            <a:pPr algn="ctr"/>
            <a:r>
              <a:rPr lang="en-GB" sz="5400" b="1" dirty="0"/>
              <a:t>U.S. Mortality</a:t>
            </a:r>
            <a:endParaRPr lang="en-DE" sz="5400" b="1" dirty="0"/>
          </a:p>
        </p:txBody>
      </p:sp>
      <p:sp>
        <p:nvSpPr>
          <p:cNvPr id="3" name="Content Placeholder 2">
            <a:extLst>
              <a:ext uri="{FF2B5EF4-FFF2-40B4-BE49-F238E27FC236}">
                <a16:creationId xmlns:a16="http://schemas.microsoft.com/office/drawing/2014/main" id="{AA639EEE-CF64-4AFA-A76C-CF8A8738BFD9}"/>
              </a:ext>
            </a:extLst>
          </p:cNvPr>
          <p:cNvSpPr>
            <a:spLocks noGrp="1"/>
          </p:cNvSpPr>
          <p:nvPr>
            <p:ph idx="1"/>
          </p:nvPr>
        </p:nvSpPr>
        <p:spPr/>
        <p:txBody>
          <a:bodyPr>
            <a:normAutofit/>
          </a:bodyPr>
          <a:lstStyle/>
          <a:p>
            <a:r>
              <a:rPr lang="en-GB" dirty="0"/>
              <a:t>The following charts illustrate the U.S. mortality situation throughout the COVID years.</a:t>
            </a:r>
          </a:p>
          <a:p>
            <a:endParaRPr lang="en-GB" dirty="0"/>
          </a:p>
          <a:p>
            <a:r>
              <a:rPr lang="en-GB" dirty="0"/>
              <a:t>In younger age tiers, external causes dominate excess mortality</a:t>
            </a:r>
          </a:p>
          <a:p>
            <a:endParaRPr lang="en-GB" dirty="0"/>
          </a:p>
          <a:p>
            <a:r>
              <a:rPr lang="en-GB" dirty="0"/>
              <a:t>Non-COVID excess mortality was highly elevated throughout most of the 3-year period</a:t>
            </a:r>
          </a:p>
          <a:p>
            <a:endParaRPr lang="en-GB" dirty="0"/>
          </a:p>
          <a:p>
            <a:endParaRPr lang="en-DE" dirty="0"/>
          </a:p>
        </p:txBody>
      </p:sp>
    </p:spTree>
    <p:extLst>
      <p:ext uri="{BB962C8B-B14F-4D97-AF65-F5344CB8AC3E}">
        <p14:creationId xmlns:p14="http://schemas.microsoft.com/office/powerpoint/2010/main" val="802074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4FFB456F-1667-46F8-BA07-CA64A3DE9595}"/>
              </a:ext>
            </a:extLst>
          </p:cNvPr>
          <p:cNvGraphicFramePr>
            <a:graphicFrameLocks noChangeAspect="1"/>
          </p:cNvGraphicFramePr>
          <p:nvPr>
            <p:extLst>
              <p:ext uri="{D42A27DB-BD31-4B8C-83A1-F6EECF244321}">
                <p14:modId xmlns:p14="http://schemas.microsoft.com/office/powerpoint/2010/main" val="1176242998"/>
              </p:ext>
            </p:extLst>
          </p:nvPr>
        </p:nvGraphicFramePr>
        <p:xfrm>
          <a:off x="1038225" y="1"/>
          <a:ext cx="9932347" cy="6858000"/>
        </p:xfrm>
        <a:graphic>
          <a:graphicData uri="http://schemas.openxmlformats.org/presentationml/2006/ole">
            <mc:AlternateContent xmlns:mc="http://schemas.openxmlformats.org/markup-compatibility/2006">
              <mc:Choice xmlns:v="urn:schemas-microsoft-com:vml" Requires="v">
                <p:oleObj spid="_x0000_s78858" name="Image" r:id="rId3" imgW="11171160" imgH="7714080" progId="Photoshop.Image.24">
                  <p:embed/>
                </p:oleObj>
              </mc:Choice>
              <mc:Fallback>
                <p:oleObj name="Image" r:id="rId3" imgW="11171160" imgH="7714080" progId="Photoshop.Image.24">
                  <p:embed/>
                  <p:pic>
                    <p:nvPicPr>
                      <p:cNvPr id="0" name=""/>
                      <p:cNvPicPr/>
                      <p:nvPr/>
                    </p:nvPicPr>
                    <p:blipFill>
                      <a:blip r:embed="rId4"/>
                      <a:stretch>
                        <a:fillRect/>
                      </a:stretch>
                    </p:blipFill>
                    <p:spPr>
                      <a:xfrm>
                        <a:off x="1038225" y="1"/>
                        <a:ext cx="9932347" cy="6858000"/>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918A07CF-0D2E-4C79-A3E1-909C14AC02FC}"/>
              </a:ext>
            </a:extLst>
          </p:cNvPr>
          <p:cNvSpPr txBox="1"/>
          <p:nvPr/>
        </p:nvSpPr>
        <p:spPr>
          <a:xfrm>
            <a:off x="1562100" y="502110"/>
            <a:ext cx="2399802" cy="369332"/>
          </a:xfrm>
          <a:prstGeom prst="rect">
            <a:avLst/>
          </a:prstGeom>
          <a:noFill/>
        </p:spPr>
        <p:txBody>
          <a:bodyPr wrap="square" rtlCol="0">
            <a:spAutoFit/>
          </a:bodyPr>
          <a:lstStyle/>
          <a:p>
            <a:pPr algn="l"/>
            <a:r>
              <a:rPr lang="en-GB" i="1" dirty="0"/>
              <a:t>Source: CDC WONDER</a:t>
            </a:r>
            <a:endParaRPr lang="en-DE" i="1" dirty="0"/>
          </a:p>
        </p:txBody>
      </p:sp>
    </p:spTree>
    <p:extLst>
      <p:ext uri="{BB962C8B-B14F-4D97-AF65-F5344CB8AC3E}">
        <p14:creationId xmlns:p14="http://schemas.microsoft.com/office/powerpoint/2010/main" val="11103460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3724CF42-FC9C-48B7-9E6A-477A0C8502F5}"/>
              </a:ext>
            </a:extLst>
          </p:cNvPr>
          <p:cNvGraphicFramePr>
            <a:graphicFrameLocks noChangeAspect="1"/>
          </p:cNvGraphicFramePr>
          <p:nvPr>
            <p:extLst>
              <p:ext uri="{D42A27DB-BD31-4B8C-83A1-F6EECF244321}">
                <p14:modId xmlns:p14="http://schemas.microsoft.com/office/powerpoint/2010/main" val="2057547118"/>
              </p:ext>
            </p:extLst>
          </p:nvPr>
        </p:nvGraphicFramePr>
        <p:xfrm>
          <a:off x="1434957" y="0"/>
          <a:ext cx="9471168" cy="6861619"/>
        </p:xfrm>
        <a:graphic>
          <a:graphicData uri="http://schemas.openxmlformats.org/presentationml/2006/ole">
            <mc:AlternateContent xmlns:mc="http://schemas.openxmlformats.org/markup-compatibility/2006">
              <mc:Choice xmlns:v="urn:schemas-microsoft-com:vml" Requires="v">
                <p:oleObj spid="_x0000_s77836" name="Image" r:id="rId3" imgW="11409480" imgH="8266320" progId="Photoshop.Image.24">
                  <p:embed/>
                </p:oleObj>
              </mc:Choice>
              <mc:Fallback>
                <p:oleObj name="Image" r:id="rId3" imgW="11409480" imgH="8266320" progId="Photoshop.Image.24">
                  <p:embed/>
                  <p:pic>
                    <p:nvPicPr>
                      <p:cNvPr id="0" name=""/>
                      <p:cNvPicPr/>
                      <p:nvPr/>
                    </p:nvPicPr>
                    <p:blipFill>
                      <a:blip r:embed="rId4"/>
                      <a:stretch>
                        <a:fillRect/>
                      </a:stretch>
                    </p:blipFill>
                    <p:spPr>
                      <a:xfrm>
                        <a:off x="1434957" y="0"/>
                        <a:ext cx="9471168" cy="6861619"/>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4A110CD1-E368-4FC6-9774-AA7A28C2428A}"/>
              </a:ext>
            </a:extLst>
          </p:cNvPr>
          <p:cNvSpPr txBox="1"/>
          <p:nvPr/>
        </p:nvSpPr>
        <p:spPr>
          <a:xfrm>
            <a:off x="2066925" y="502110"/>
            <a:ext cx="2399802" cy="369332"/>
          </a:xfrm>
          <a:prstGeom prst="rect">
            <a:avLst/>
          </a:prstGeom>
          <a:noFill/>
        </p:spPr>
        <p:txBody>
          <a:bodyPr wrap="square" rtlCol="0">
            <a:spAutoFit/>
          </a:bodyPr>
          <a:lstStyle/>
          <a:p>
            <a:pPr algn="l"/>
            <a:r>
              <a:rPr lang="en-GB" i="1" dirty="0"/>
              <a:t>Source: CDC WONDER</a:t>
            </a:r>
            <a:endParaRPr lang="en-DE" i="1" dirty="0"/>
          </a:p>
        </p:txBody>
      </p:sp>
    </p:spTree>
    <p:extLst>
      <p:ext uri="{BB962C8B-B14F-4D97-AF65-F5344CB8AC3E}">
        <p14:creationId xmlns:p14="http://schemas.microsoft.com/office/powerpoint/2010/main" val="38126074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9221F88B-CF2D-471D-AE74-1697C33EE85D}"/>
              </a:ext>
            </a:extLst>
          </p:cNvPr>
          <p:cNvGraphicFramePr>
            <a:graphicFrameLocks noChangeAspect="1"/>
          </p:cNvGraphicFramePr>
          <p:nvPr>
            <p:extLst>
              <p:ext uri="{D42A27DB-BD31-4B8C-83A1-F6EECF244321}">
                <p14:modId xmlns:p14="http://schemas.microsoft.com/office/powerpoint/2010/main" val="3466651232"/>
              </p:ext>
            </p:extLst>
          </p:nvPr>
        </p:nvGraphicFramePr>
        <p:xfrm>
          <a:off x="853932" y="0"/>
          <a:ext cx="10416183" cy="6858000"/>
        </p:xfrm>
        <a:graphic>
          <a:graphicData uri="http://schemas.openxmlformats.org/presentationml/2006/ole">
            <mc:AlternateContent xmlns:mc="http://schemas.openxmlformats.org/markup-compatibility/2006">
              <mc:Choice xmlns:v="urn:schemas-microsoft-com:vml" Requires="v">
                <p:oleObj spid="_x0000_s79883" name="Image" r:id="rId3" imgW="24418800" imgH="16076160" progId="Photoshop.Image.24">
                  <p:embed/>
                </p:oleObj>
              </mc:Choice>
              <mc:Fallback>
                <p:oleObj name="Image" r:id="rId3" imgW="24418800" imgH="16076160" progId="Photoshop.Image.24">
                  <p:embed/>
                  <p:pic>
                    <p:nvPicPr>
                      <p:cNvPr id="0" name=""/>
                      <p:cNvPicPr/>
                      <p:nvPr/>
                    </p:nvPicPr>
                    <p:blipFill>
                      <a:blip r:embed="rId4"/>
                      <a:stretch>
                        <a:fillRect/>
                      </a:stretch>
                    </p:blipFill>
                    <p:spPr>
                      <a:xfrm>
                        <a:off x="853932" y="0"/>
                        <a:ext cx="10416183" cy="685800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A2E69D91-B88D-4A63-A6CF-B7230727B689}"/>
              </a:ext>
            </a:extLst>
          </p:cNvPr>
          <p:cNvSpPr txBox="1"/>
          <p:nvPr/>
        </p:nvSpPr>
        <p:spPr>
          <a:xfrm>
            <a:off x="1504950" y="397335"/>
            <a:ext cx="2399802" cy="369332"/>
          </a:xfrm>
          <a:prstGeom prst="rect">
            <a:avLst/>
          </a:prstGeom>
          <a:noFill/>
        </p:spPr>
        <p:txBody>
          <a:bodyPr wrap="square" rtlCol="0">
            <a:spAutoFit/>
          </a:bodyPr>
          <a:lstStyle/>
          <a:p>
            <a:pPr algn="l"/>
            <a:r>
              <a:rPr lang="en-GB" i="1" dirty="0"/>
              <a:t>Source: CDC WONDER</a:t>
            </a:r>
            <a:endParaRPr lang="en-DE" i="1" dirty="0"/>
          </a:p>
        </p:txBody>
      </p:sp>
    </p:spTree>
    <p:extLst>
      <p:ext uri="{BB962C8B-B14F-4D97-AF65-F5344CB8AC3E}">
        <p14:creationId xmlns:p14="http://schemas.microsoft.com/office/powerpoint/2010/main" val="9548019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EC2ACA3D-D2EE-4417-83E8-B2B38986AEC6}"/>
              </a:ext>
            </a:extLst>
          </p:cNvPr>
          <p:cNvGraphicFramePr>
            <a:graphicFrameLocks noChangeAspect="1"/>
          </p:cNvGraphicFramePr>
          <p:nvPr>
            <p:extLst>
              <p:ext uri="{D42A27DB-BD31-4B8C-83A1-F6EECF244321}">
                <p14:modId xmlns:p14="http://schemas.microsoft.com/office/powerpoint/2010/main" val="4156515383"/>
              </p:ext>
            </p:extLst>
          </p:nvPr>
        </p:nvGraphicFramePr>
        <p:xfrm>
          <a:off x="0" y="1543049"/>
          <a:ext cx="12192000" cy="3762375"/>
        </p:xfrm>
        <a:graphic>
          <a:graphicData uri="http://schemas.openxmlformats.org/presentationml/2006/ole">
            <mc:AlternateContent xmlns:mc="http://schemas.openxmlformats.org/markup-compatibility/2006">
              <mc:Choice xmlns:v="urn:schemas-microsoft-com:vml" Requires="v">
                <p:oleObj spid="_x0000_s82954" name="Image" r:id="rId3" imgW="31942800" imgH="9856800" progId="Photoshop.Image.24">
                  <p:embed/>
                </p:oleObj>
              </mc:Choice>
              <mc:Fallback>
                <p:oleObj name="Image" r:id="rId3" imgW="31942800" imgH="9856800" progId="Photoshop.Image.24">
                  <p:embed/>
                  <p:pic>
                    <p:nvPicPr>
                      <p:cNvPr id="0" name=""/>
                      <p:cNvPicPr/>
                      <p:nvPr/>
                    </p:nvPicPr>
                    <p:blipFill>
                      <a:blip r:embed="rId4"/>
                      <a:stretch>
                        <a:fillRect/>
                      </a:stretch>
                    </p:blipFill>
                    <p:spPr>
                      <a:xfrm>
                        <a:off x="0" y="1543049"/>
                        <a:ext cx="12192000" cy="3762375"/>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40A3516E-6EC1-4C91-BA63-3D56A00620CF}"/>
              </a:ext>
            </a:extLst>
          </p:cNvPr>
          <p:cNvSpPr txBox="1"/>
          <p:nvPr/>
        </p:nvSpPr>
        <p:spPr>
          <a:xfrm>
            <a:off x="0" y="0"/>
            <a:ext cx="2399802" cy="369332"/>
          </a:xfrm>
          <a:prstGeom prst="rect">
            <a:avLst/>
          </a:prstGeom>
          <a:noFill/>
        </p:spPr>
        <p:txBody>
          <a:bodyPr wrap="square" rtlCol="0">
            <a:spAutoFit/>
          </a:bodyPr>
          <a:lstStyle/>
          <a:p>
            <a:pPr algn="l"/>
            <a:r>
              <a:rPr lang="en-GB" i="1" dirty="0"/>
              <a:t>Source: CDC WONDER</a:t>
            </a:r>
            <a:endParaRPr lang="en-DE" i="1" dirty="0"/>
          </a:p>
        </p:txBody>
      </p:sp>
    </p:spTree>
    <p:extLst>
      <p:ext uri="{BB962C8B-B14F-4D97-AF65-F5344CB8AC3E}">
        <p14:creationId xmlns:p14="http://schemas.microsoft.com/office/powerpoint/2010/main" val="15369600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2E714367-9358-486A-B4A8-0D50EF7CBBAC}"/>
              </a:ext>
            </a:extLst>
          </p:cNvPr>
          <p:cNvGraphicFramePr>
            <a:graphicFrameLocks noChangeAspect="1"/>
          </p:cNvGraphicFramePr>
          <p:nvPr>
            <p:extLst>
              <p:ext uri="{D42A27DB-BD31-4B8C-83A1-F6EECF244321}">
                <p14:modId xmlns:p14="http://schemas.microsoft.com/office/powerpoint/2010/main" val="3687009600"/>
              </p:ext>
            </p:extLst>
          </p:nvPr>
        </p:nvGraphicFramePr>
        <p:xfrm>
          <a:off x="0" y="1543048"/>
          <a:ext cx="12192000" cy="3762375"/>
        </p:xfrm>
        <a:graphic>
          <a:graphicData uri="http://schemas.openxmlformats.org/presentationml/2006/ole">
            <mc:AlternateContent xmlns:mc="http://schemas.openxmlformats.org/markup-compatibility/2006">
              <mc:Choice xmlns:v="urn:schemas-microsoft-com:vml" Requires="v">
                <p:oleObj spid="_x0000_s81931" name="Image" r:id="rId3" imgW="31942800" imgH="9856800" progId="Photoshop.Image.24">
                  <p:embed/>
                </p:oleObj>
              </mc:Choice>
              <mc:Fallback>
                <p:oleObj name="Image" r:id="rId3" imgW="31942800" imgH="9856800" progId="Photoshop.Image.24">
                  <p:embed/>
                  <p:pic>
                    <p:nvPicPr>
                      <p:cNvPr id="0" name=""/>
                      <p:cNvPicPr/>
                      <p:nvPr/>
                    </p:nvPicPr>
                    <p:blipFill>
                      <a:blip r:embed="rId4"/>
                      <a:stretch>
                        <a:fillRect/>
                      </a:stretch>
                    </p:blipFill>
                    <p:spPr>
                      <a:xfrm>
                        <a:off x="0" y="1543048"/>
                        <a:ext cx="12192000" cy="3762375"/>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FE0858A6-9DBA-4C97-9D23-56415FC210FB}"/>
              </a:ext>
            </a:extLst>
          </p:cNvPr>
          <p:cNvSpPr txBox="1"/>
          <p:nvPr/>
        </p:nvSpPr>
        <p:spPr>
          <a:xfrm>
            <a:off x="0" y="0"/>
            <a:ext cx="2399802" cy="369332"/>
          </a:xfrm>
          <a:prstGeom prst="rect">
            <a:avLst/>
          </a:prstGeom>
          <a:noFill/>
        </p:spPr>
        <p:txBody>
          <a:bodyPr wrap="square" rtlCol="0">
            <a:spAutoFit/>
          </a:bodyPr>
          <a:lstStyle/>
          <a:p>
            <a:pPr algn="l"/>
            <a:r>
              <a:rPr lang="en-GB" i="1" dirty="0"/>
              <a:t>Source: CDC WONDER</a:t>
            </a:r>
            <a:endParaRPr lang="en-DE" i="1" dirty="0"/>
          </a:p>
        </p:txBody>
      </p:sp>
    </p:spTree>
    <p:extLst>
      <p:ext uri="{BB962C8B-B14F-4D97-AF65-F5344CB8AC3E}">
        <p14:creationId xmlns:p14="http://schemas.microsoft.com/office/powerpoint/2010/main" val="7704334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1713757C-F505-49BE-90EF-8A587BE1A14C}"/>
              </a:ext>
            </a:extLst>
          </p:cNvPr>
          <p:cNvGraphicFramePr>
            <a:graphicFrameLocks noChangeAspect="1"/>
          </p:cNvGraphicFramePr>
          <p:nvPr>
            <p:extLst>
              <p:ext uri="{D42A27DB-BD31-4B8C-83A1-F6EECF244321}">
                <p14:modId xmlns:p14="http://schemas.microsoft.com/office/powerpoint/2010/main" val="924795383"/>
              </p:ext>
            </p:extLst>
          </p:nvPr>
        </p:nvGraphicFramePr>
        <p:xfrm>
          <a:off x="0" y="1552575"/>
          <a:ext cx="12192000" cy="3762375"/>
        </p:xfrm>
        <a:graphic>
          <a:graphicData uri="http://schemas.openxmlformats.org/presentationml/2006/ole">
            <mc:AlternateContent xmlns:mc="http://schemas.openxmlformats.org/markup-compatibility/2006">
              <mc:Choice xmlns:v="urn:schemas-microsoft-com:vml" Requires="v">
                <p:oleObj spid="_x0000_s80907" name="Image" r:id="rId3" imgW="31942800" imgH="9856800" progId="Photoshop.Image.24">
                  <p:embed/>
                </p:oleObj>
              </mc:Choice>
              <mc:Fallback>
                <p:oleObj name="Image" r:id="rId3" imgW="31942800" imgH="9856800" progId="Photoshop.Image.24">
                  <p:embed/>
                  <p:pic>
                    <p:nvPicPr>
                      <p:cNvPr id="0" name=""/>
                      <p:cNvPicPr/>
                      <p:nvPr/>
                    </p:nvPicPr>
                    <p:blipFill>
                      <a:blip r:embed="rId4"/>
                      <a:stretch>
                        <a:fillRect/>
                      </a:stretch>
                    </p:blipFill>
                    <p:spPr>
                      <a:xfrm>
                        <a:off x="0" y="1552575"/>
                        <a:ext cx="12192000" cy="3762375"/>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50A8C531-E565-4FB0-92FE-DEC68EE55169}"/>
              </a:ext>
            </a:extLst>
          </p:cNvPr>
          <p:cNvSpPr txBox="1"/>
          <p:nvPr/>
        </p:nvSpPr>
        <p:spPr>
          <a:xfrm>
            <a:off x="0" y="0"/>
            <a:ext cx="2399802" cy="369332"/>
          </a:xfrm>
          <a:prstGeom prst="rect">
            <a:avLst/>
          </a:prstGeom>
          <a:noFill/>
        </p:spPr>
        <p:txBody>
          <a:bodyPr wrap="square" rtlCol="0">
            <a:spAutoFit/>
          </a:bodyPr>
          <a:lstStyle/>
          <a:p>
            <a:pPr algn="l"/>
            <a:r>
              <a:rPr lang="en-GB" i="1" dirty="0"/>
              <a:t>Source: CDC WONDER</a:t>
            </a:r>
            <a:endParaRPr lang="en-DE" i="1" dirty="0"/>
          </a:p>
        </p:txBody>
      </p:sp>
    </p:spTree>
    <p:extLst>
      <p:ext uri="{BB962C8B-B14F-4D97-AF65-F5344CB8AC3E}">
        <p14:creationId xmlns:p14="http://schemas.microsoft.com/office/powerpoint/2010/main" val="4097870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D7868FD6-A6B6-4FF0-8A04-16D18765B337}"/>
              </a:ext>
            </a:extLst>
          </p:cNvPr>
          <p:cNvGraphicFramePr>
            <a:graphicFrameLocks noChangeAspect="1"/>
          </p:cNvGraphicFramePr>
          <p:nvPr/>
        </p:nvGraphicFramePr>
        <p:xfrm>
          <a:off x="1310788" y="147518"/>
          <a:ext cx="9349191" cy="6710482"/>
        </p:xfrm>
        <a:graphic>
          <a:graphicData uri="http://schemas.openxmlformats.org/presentationml/2006/ole">
            <mc:AlternateContent xmlns:mc="http://schemas.openxmlformats.org/markup-compatibility/2006">
              <mc:Choice xmlns:v="urn:schemas-microsoft-com:vml" Requires="v">
                <p:oleObj spid="_x0000_s2095" name="Image" r:id="rId3" imgW="4763880" imgH="3419640" progId="Photoshop.Image.24">
                  <p:embed/>
                </p:oleObj>
              </mc:Choice>
              <mc:Fallback>
                <p:oleObj name="Image" r:id="rId3" imgW="4763880" imgH="3419640" progId="Photoshop.Image.24">
                  <p:embed/>
                  <p:pic>
                    <p:nvPicPr>
                      <p:cNvPr id="4" name="Object 3">
                        <a:extLst>
                          <a:ext uri="{FF2B5EF4-FFF2-40B4-BE49-F238E27FC236}">
                            <a16:creationId xmlns:a16="http://schemas.microsoft.com/office/drawing/2014/main" id="{D7868FD6-A6B6-4FF0-8A04-16D18765B337}"/>
                          </a:ext>
                        </a:extLst>
                      </p:cNvPr>
                      <p:cNvPicPr/>
                      <p:nvPr/>
                    </p:nvPicPr>
                    <p:blipFill>
                      <a:blip r:embed="rId4"/>
                      <a:stretch>
                        <a:fillRect/>
                      </a:stretch>
                    </p:blipFill>
                    <p:spPr>
                      <a:xfrm>
                        <a:off x="1310788" y="147518"/>
                        <a:ext cx="9349191" cy="6710482"/>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D973070E-712D-4246-98FE-9404663CD2BA}"/>
              </a:ext>
            </a:extLst>
          </p:cNvPr>
          <p:cNvSpPr txBox="1"/>
          <p:nvPr/>
        </p:nvSpPr>
        <p:spPr>
          <a:xfrm>
            <a:off x="8021052" y="786063"/>
            <a:ext cx="2265877" cy="369332"/>
          </a:xfrm>
          <a:prstGeom prst="rect">
            <a:avLst/>
          </a:prstGeom>
          <a:noFill/>
        </p:spPr>
        <p:txBody>
          <a:bodyPr wrap="none" rtlCol="0">
            <a:spAutoFit/>
          </a:bodyPr>
          <a:lstStyle/>
          <a:p>
            <a:r>
              <a:rPr lang="en-US" i="1" dirty="0"/>
              <a:t>Source: CDC WONDER</a:t>
            </a:r>
            <a:endParaRPr lang="en-DE" i="1" dirty="0"/>
          </a:p>
        </p:txBody>
      </p:sp>
      <p:graphicFrame>
        <p:nvGraphicFramePr>
          <p:cNvPr id="2" name="Object 1">
            <a:extLst>
              <a:ext uri="{FF2B5EF4-FFF2-40B4-BE49-F238E27FC236}">
                <a16:creationId xmlns:a16="http://schemas.microsoft.com/office/drawing/2014/main" id="{898F6A93-A797-421D-9C4C-BD1319BB7B01}"/>
              </a:ext>
            </a:extLst>
          </p:cNvPr>
          <p:cNvGraphicFramePr>
            <a:graphicFrameLocks noChangeAspect="1"/>
          </p:cNvGraphicFramePr>
          <p:nvPr>
            <p:extLst>
              <p:ext uri="{D42A27DB-BD31-4B8C-83A1-F6EECF244321}">
                <p14:modId xmlns:p14="http://schemas.microsoft.com/office/powerpoint/2010/main" val="4256502728"/>
              </p:ext>
            </p:extLst>
          </p:nvPr>
        </p:nvGraphicFramePr>
        <p:xfrm>
          <a:off x="1310788" y="147518"/>
          <a:ext cx="9349191" cy="6710483"/>
        </p:xfrm>
        <a:graphic>
          <a:graphicData uri="http://schemas.openxmlformats.org/presentationml/2006/ole">
            <mc:AlternateContent xmlns:mc="http://schemas.openxmlformats.org/markup-compatibility/2006">
              <mc:Choice xmlns:v="urn:schemas-microsoft-com:vml" Requires="v">
                <p:oleObj spid="_x0000_s2096" name="Image" r:id="rId5" imgW="4763880" imgH="3419640" progId="Photoshop.Image.24">
                  <p:embed/>
                </p:oleObj>
              </mc:Choice>
              <mc:Fallback>
                <p:oleObj name="Image" r:id="rId5" imgW="4763880" imgH="3419640" progId="Photoshop.Image.24">
                  <p:embed/>
                  <p:pic>
                    <p:nvPicPr>
                      <p:cNvPr id="0" name=""/>
                      <p:cNvPicPr/>
                      <p:nvPr/>
                    </p:nvPicPr>
                    <p:blipFill>
                      <a:blip r:embed="rId6"/>
                      <a:stretch>
                        <a:fillRect/>
                      </a:stretch>
                    </p:blipFill>
                    <p:spPr>
                      <a:xfrm>
                        <a:off x="1310788" y="147518"/>
                        <a:ext cx="9349191" cy="6710483"/>
                      </a:xfrm>
                      <a:prstGeom prst="rect">
                        <a:avLst/>
                      </a:prstGeom>
                    </p:spPr>
                  </p:pic>
                </p:oleObj>
              </mc:Fallback>
            </mc:AlternateContent>
          </a:graphicData>
        </a:graphic>
      </p:graphicFrame>
    </p:spTree>
    <p:extLst>
      <p:ext uri="{BB962C8B-B14F-4D97-AF65-F5344CB8AC3E}">
        <p14:creationId xmlns:p14="http://schemas.microsoft.com/office/powerpoint/2010/main" val="18935186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9287C64A-2C16-46A7-8818-96DEB0F642BB}"/>
              </a:ext>
            </a:extLst>
          </p:cNvPr>
          <p:cNvGraphicFramePr>
            <a:graphicFrameLocks noChangeAspect="1"/>
          </p:cNvGraphicFramePr>
          <p:nvPr>
            <p:extLst>
              <p:ext uri="{D42A27DB-BD31-4B8C-83A1-F6EECF244321}">
                <p14:modId xmlns:p14="http://schemas.microsoft.com/office/powerpoint/2010/main" val="1881404327"/>
              </p:ext>
            </p:extLst>
          </p:nvPr>
        </p:nvGraphicFramePr>
        <p:xfrm>
          <a:off x="984250" y="0"/>
          <a:ext cx="10160000" cy="6852980"/>
        </p:xfrm>
        <a:graphic>
          <a:graphicData uri="http://schemas.openxmlformats.org/presentationml/2006/ole">
            <mc:AlternateContent xmlns:mc="http://schemas.openxmlformats.org/markup-compatibility/2006">
              <mc:Choice xmlns:v="urn:schemas-microsoft-com:vml" Requires="v">
                <p:oleObj spid="_x0000_s83978" name="Image" r:id="rId3" imgW="16266600" imgH="10971360" progId="Photoshop.Image.24">
                  <p:embed/>
                </p:oleObj>
              </mc:Choice>
              <mc:Fallback>
                <p:oleObj name="Image" r:id="rId3" imgW="16266600" imgH="10971360" progId="Photoshop.Image.24">
                  <p:embed/>
                  <p:pic>
                    <p:nvPicPr>
                      <p:cNvPr id="0" name=""/>
                      <p:cNvPicPr/>
                      <p:nvPr/>
                    </p:nvPicPr>
                    <p:blipFill>
                      <a:blip r:embed="rId4"/>
                      <a:stretch>
                        <a:fillRect/>
                      </a:stretch>
                    </p:blipFill>
                    <p:spPr>
                      <a:xfrm>
                        <a:off x="984250" y="0"/>
                        <a:ext cx="10160000" cy="685298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64712F6E-AC98-4FDA-984B-81BF42161160}"/>
              </a:ext>
            </a:extLst>
          </p:cNvPr>
          <p:cNvSpPr txBox="1"/>
          <p:nvPr/>
        </p:nvSpPr>
        <p:spPr>
          <a:xfrm>
            <a:off x="1695450" y="742950"/>
            <a:ext cx="2399802" cy="369332"/>
          </a:xfrm>
          <a:prstGeom prst="rect">
            <a:avLst/>
          </a:prstGeom>
          <a:noFill/>
        </p:spPr>
        <p:txBody>
          <a:bodyPr wrap="square" rtlCol="0">
            <a:spAutoFit/>
          </a:bodyPr>
          <a:lstStyle/>
          <a:p>
            <a:pPr algn="l"/>
            <a:r>
              <a:rPr lang="en-GB" i="1" dirty="0"/>
              <a:t>Source: CDC WONDER</a:t>
            </a:r>
            <a:endParaRPr lang="en-DE" i="1" dirty="0"/>
          </a:p>
        </p:txBody>
      </p:sp>
    </p:spTree>
    <p:extLst>
      <p:ext uri="{BB962C8B-B14F-4D97-AF65-F5344CB8AC3E}">
        <p14:creationId xmlns:p14="http://schemas.microsoft.com/office/powerpoint/2010/main" val="25046931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2209BB-6A11-47C1-848F-E8CD09BC4D96}"/>
              </a:ext>
            </a:extLst>
          </p:cNvPr>
          <p:cNvSpPr>
            <a:spLocks noGrp="1"/>
          </p:cNvSpPr>
          <p:nvPr>
            <p:ph idx="1"/>
          </p:nvPr>
        </p:nvSpPr>
        <p:spPr>
          <a:xfrm>
            <a:off x="733425" y="735305"/>
            <a:ext cx="10915649" cy="5387390"/>
          </a:xfrm>
        </p:spPr>
        <p:txBody>
          <a:bodyPr>
            <a:normAutofit fontScale="92500" lnSpcReduction="10000"/>
          </a:bodyPr>
          <a:lstStyle/>
          <a:p>
            <a:pPr marL="0" indent="0">
              <a:buNone/>
            </a:pPr>
            <a:r>
              <a:rPr lang="en-GB" sz="6600" b="1" dirty="0"/>
              <a:t>Fabian Spieker</a:t>
            </a:r>
          </a:p>
          <a:p>
            <a:pPr marL="0" indent="0">
              <a:buNone/>
            </a:pPr>
            <a:endParaRPr lang="en-GB" sz="1200" dirty="0"/>
          </a:p>
          <a:p>
            <a:pPr marL="0" indent="0">
              <a:buNone/>
            </a:pPr>
            <a:r>
              <a:rPr lang="en-GB" sz="4000" dirty="0"/>
              <a:t>Data scraping, visualization and analysis</a:t>
            </a:r>
          </a:p>
          <a:p>
            <a:pPr marL="0" indent="0">
              <a:buNone/>
            </a:pPr>
            <a:endParaRPr lang="en-GB" sz="1200" dirty="0"/>
          </a:p>
          <a:p>
            <a:pPr marL="0" indent="0">
              <a:buNone/>
            </a:pPr>
            <a:r>
              <a:rPr lang="en-GB" sz="4000" dirty="0"/>
              <a:t>Contact: </a:t>
            </a:r>
            <a:r>
              <a:rPr lang="en-GB" sz="4000" dirty="0">
                <a:hlinkClick r:id="rId2"/>
              </a:rPr>
              <a:t>me@pervaers.com</a:t>
            </a:r>
            <a:endParaRPr lang="en-GB" sz="4000" dirty="0"/>
          </a:p>
          <a:p>
            <a:pPr marL="0" indent="0">
              <a:buNone/>
            </a:pPr>
            <a:endParaRPr lang="en-GB" sz="1200" dirty="0"/>
          </a:p>
          <a:p>
            <a:pPr marL="0" indent="0">
              <a:buNone/>
            </a:pPr>
            <a:r>
              <a:rPr lang="en-GB" sz="4000" dirty="0" err="1"/>
              <a:t>Substack</a:t>
            </a:r>
            <a:r>
              <a:rPr lang="en-GB" sz="4000" dirty="0"/>
              <a:t>: </a:t>
            </a:r>
            <a:r>
              <a:rPr lang="en-GB" sz="4000" dirty="0">
                <a:hlinkClick r:id="rId3"/>
              </a:rPr>
              <a:t>https://substack.com/@covdata</a:t>
            </a:r>
            <a:endParaRPr lang="en-GB" sz="4000" dirty="0"/>
          </a:p>
          <a:p>
            <a:pPr marL="0" indent="0">
              <a:buNone/>
            </a:pPr>
            <a:endParaRPr lang="en-GB" sz="1200" dirty="0"/>
          </a:p>
          <a:p>
            <a:pPr marL="0" indent="0">
              <a:buNone/>
            </a:pPr>
            <a:r>
              <a:rPr lang="en-GB" sz="4000" dirty="0"/>
              <a:t>VAERS PRD analysis: </a:t>
            </a:r>
            <a:r>
              <a:rPr lang="en-GB" sz="4000" dirty="0">
                <a:hlinkClick r:id="rId4"/>
              </a:rPr>
              <a:t>https://pervaers.com</a:t>
            </a:r>
            <a:endParaRPr lang="en-GB" sz="4000" dirty="0"/>
          </a:p>
          <a:p>
            <a:pPr marL="0" indent="0">
              <a:buNone/>
            </a:pPr>
            <a:endParaRPr lang="en-GB" sz="1100" dirty="0"/>
          </a:p>
          <a:p>
            <a:pPr marL="0" indent="0">
              <a:buNone/>
            </a:pPr>
            <a:r>
              <a:rPr lang="en-GB" sz="4000" dirty="0"/>
              <a:t>Full Presentation: </a:t>
            </a:r>
            <a:r>
              <a:rPr lang="en-GB" sz="4000" dirty="0">
                <a:hlinkClick r:id="rId5"/>
              </a:rPr>
              <a:t>https://pervaers.com/Kirsch.pptx</a:t>
            </a:r>
            <a:endParaRPr lang="en-DE" sz="4000" dirty="0"/>
          </a:p>
        </p:txBody>
      </p:sp>
    </p:spTree>
    <p:extLst>
      <p:ext uri="{BB962C8B-B14F-4D97-AF65-F5344CB8AC3E}">
        <p14:creationId xmlns:p14="http://schemas.microsoft.com/office/powerpoint/2010/main" val="5704901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2209BB-6A11-47C1-848F-E8CD09BC4D96}"/>
              </a:ext>
            </a:extLst>
          </p:cNvPr>
          <p:cNvSpPr>
            <a:spLocks noGrp="1"/>
          </p:cNvSpPr>
          <p:nvPr>
            <p:ph idx="1"/>
          </p:nvPr>
        </p:nvSpPr>
        <p:spPr>
          <a:xfrm>
            <a:off x="733425" y="735305"/>
            <a:ext cx="10915649" cy="5387390"/>
          </a:xfrm>
        </p:spPr>
        <p:txBody>
          <a:bodyPr>
            <a:normAutofit fontScale="92500" lnSpcReduction="10000"/>
          </a:bodyPr>
          <a:lstStyle/>
          <a:p>
            <a:pPr marL="0" indent="0">
              <a:buNone/>
            </a:pPr>
            <a:r>
              <a:rPr lang="en-GB" sz="6600" b="1" dirty="0"/>
              <a:t>Fabian Spieker</a:t>
            </a:r>
          </a:p>
          <a:p>
            <a:pPr marL="0" indent="0">
              <a:buNone/>
            </a:pPr>
            <a:endParaRPr lang="en-GB" sz="1200" dirty="0"/>
          </a:p>
          <a:p>
            <a:pPr marL="0" indent="0">
              <a:buNone/>
            </a:pPr>
            <a:r>
              <a:rPr lang="en-GB" sz="4000" dirty="0"/>
              <a:t>Data scraping, visualization and analysis</a:t>
            </a:r>
          </a:p>
          <a:p>
            <a:pPr marL="0" indent="0">
              <a:buNone/>
            </a:pPr>
            <a:endParaRPr lang="en-GB" sz="1200" dirty="0"/>
          </a:p>
          <a:p>
            <a:pPr marL="0" indent="0">
              <a:buNone/>
            </a:pPr>
            <a:r>
              <a:rPr lang="en-GB" sz="4000" dirty="0"/>
              <a:t>Contact: </a:t>
            </a:r>
            <a:r>
              <a:rPr lang="en-GB" sz="4000" dirty="0">
                <a:hlinkClick r:id="rId2"/>
              </a:rPr>
              <a:t>me@pervaers.com</a:t>
            </a:r>
            <a:endParaRPr lang="en-GB" sz="4000" dirty="0"/>
          </a:p>
          <a:p>
            <a:pPr marL="0" indent="0">
              <a:buNone/>
            </a:pPr>
            <a:endParaRPr lang="en-GB" sz="1200" dirty="0"/>
          </a:p>
          <a:p>
            <a:pPr marL="0" indent="0">
              <a:buNone/>
            </a:pPr>
            <a:r>
              <a:rPr lang="en-GB" sz="4000" dirty="0" err="1"/>
              <a:t>Substack</a:t>
            </a:r>
            <a:r>
              <a:rPr lang="en-GB" sz="4000" dirty="0"/>
              <a:t>: </a:t>
            </a:r>
            <a:r>
              <a:rPr lang="en-GB" sz="4000" dirty="0">
                <a:hlinkClick r:id="rId3"/>
              </a:rPr>
              <a:t>https://substack.com/@covdata</a:t>
            </a:r>
            <a:endParaRPr lang="en-GB" sz="4000" dirty="0"/>
          </a:p>
          <a:p>
            <a:pPr marL="0" indent="0">
              <a:buNone/>
            </a:pPr>
            <a:endParaRPr lang="en-GB" sz="1200" dirty="0"/>
          </a:p>
          <a:p>
            <a:pPr marL="0" indent="0">
              <a:buNone/>
            </a:pPr>
            <a:r>
              <a:rPr lang="en-GB" sz="4000" dirty="0"/>
              <a:t>VAERS PRD analysis: </a:t>
            </a:r>
            <a:r>
              <a:rPr lang="en-GB" sz="4000" dirty="0">
                <a:hlinkClick r:id="rId4"/>
              </a:rPr>
              <a:t>https://pervaers.com</a:t>
            </a:r>
            <a:endParaRPr lang="en-GB" sz="4000" dirty="0"/>
          </a:p>
          <a:p>
            <a:pPr marL="0" indent="0">
              <a:buNone/>
            </a:pPr>
            <a:endParaRPr lang="en-GB" sz="1100" dirty="0"/>
          </a:p>
          <a:p>
            <a:pPr marL="0" indent="0">
              <a:buNone/>
            </a:pPr>
            <a:r>
              <a:rPr lang="en-GB" sz="4000" dirty="0"/>
              <a:t>Full Presentation: </a:t>
            </a:r>
            <a:r>
              <a:rPr lang="en-GB" sz="4000" dirty="0">
                <a:hlinkClick r:id="rId5"/>
              </a:rPr>
              <a:t>https://pervaers.com/Kirsch.pptx</a:t>
            </a:r>
            <a:endParaRPr lang="en-DE" sz="4000" dirty="0"/>
          </a:p>
        </p:txBody>
      </p:sp>
    </p:spTree>
    <p:extLst>
      <p:ext uri="{BB962C8B-B14F-4D97-AF65-F5344CB8AC3E}">
        <p14:creationId xmlns:p14="http://schemas.microsoft.com/office/powerpoint/2010/main" val="20000225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2209BB-6A11-47C1-848F-E8CD09BC4D96}"/>
              </a:ext>
            </a:extLst>
          </p:cNvPr>
          <p:cNvSpPr>
            <a:spLocks noGrp="1"/>
          </p:cNvSpPr>
          <p:nvPr>
            <p:ph idx="1"/>
          </p:nvPr>
        </p:nvSpPr>
        <p:spPr>
          <a:xfrm>
            <a:off x="733425" y="735305"/>
            <a:ext cx="10915649" cy="5387390"/>
          </a:xfrm>
        </p:spPr>
        <p:txBody>
          <a:bodyPr>
            <a:normAutofit fontScale="92500" lnSpcReduction="10000"/>
          </a:bodyPr>
          <a:lstStyle/>
          <a:p>
            <a:pPr marL="0" indent="0">
              <a:buNone/>
            </a:pPr>
            <a:r>
              <a:rPr lang="en-GB" sz="6600" b="1" dirty="0"/>
              <a:t>Fabian Spieker</a:t>
            </a:r>
          </a:p>
          <a:p>
            <a:pPr marL="0" indent="0">
              <a:buNone/>
            </a:pPr>
            <a:endParaRPr lang="en-GB" sz="1200" dirty="0"/>
          </a:p>
          <a:p>
            <a:pPr marL="0" indent="0">
              <a:buNone/>
            </a:pPr>
            <a:r>
              <a:rPr lang="en-GB" sz="4000" dirty="0"/>
              <a:t>Data scraping, visualization and analysis</a:t>
            </a:r>
          </a:p>
          <a:p>
            <a:pPr marL="0" indent="0">
              <a:buNone/>
            </a:pPr>
            <a:endParaRPr lang="en-GB" sz="1200" dirty="0"/>
          </a:p>
          <a:p>
            <a:pPr marL="0" indent="0">
              <a:buNone/>
            </a:pPr>
            <a:r>
              <a:rPr lang="en-GB" sz="4000" dirty="0"/>
              <a:t>Contact: </a:t>
            </a:r>
            <a:r>
              <a:rPr lang="en-GB" sz="4000" dirty="0">
                <a:hlinkClick r:id="rId2"/>
              </a:rPr>
              <a:t>me@pervaers.com</a:t>
            </a:r>
            <a:endParaRPr lang="en-GB" sz="4000" dirty="0"/>
          </a:p>
          <a:p>
            <a:pPr marL="0" indent="0">
              <a:buNone/>
            </a:pPr>
            <a:endParaRPr lang="en-GB" sz="1200" dirty="0"/>
          </a:p>
          <a:p>
            <a:pPr marL="0" indent="0">
              <a:buNone/>
            </a:pPr>
            <a:r>
              <a:rPr lang="en-GB" sz="4000" dirty="0" err="1"/>
              <a:t>Substack</a:t>
            </a:r>
            <a:r>
              <a:rPr lang="en-GB" sz="4000" dirty="0"/>
              <a:t>: </a:t>
            </a:r>
            <a:r>
              <a:rPr lang="en-GB" sz="4000" dirty="0">
                <a:hlinkClick r:id="rId3"/>
              </a:rPr>
              <a:t>https://substack.com/@covdata</a:t>
            </a:r>
            <a:endParaRPr lang="en-GB" sz="4000" dirty="0"/>
          </a:p>
          <a:p>
            <a:pPr marL="0" indent="0">
              <a:buNone/>
            </a:pPr>
            <a:endParaRPr lang="en-GB" sz="1200" dirty="0"/>
          </a:p>
          <a:p>
            <a:pPr marL="0" indent="0">
              <a:buNone/>
            </a:pPr>
            <a:r>
              <a:rPr lang="en-GB" sz="4000" dirty="0"/>
              <a:t>VAERS PRD analysis: </a:t>
            </a:r>
            <a:r>
              <a:rPr lang="en-GB" sz="4000" dirty="0">
                <a:hlinkClick r:id="rId4"/>
              </a:rPr>
              <a:t>https://pervaers.com</a:t>
            </a:r>
            <a:endParaRPr lang="en-GB" sz="4000" dirty="0"/>
          </a:p>
          <a:p>
            <a:pPr marL="0" indent="0">
              <a:buNone/>
            </a:pPr>
            <a:endParaRPr lang="en-GB" sz="1100" dirty="0"/>
          </a:p>
          <a:p>
            <a:pPr marL="0" indent="0">
              <a:buNone/>
            </a:pPr>
            <a:r>
              <a:rPr lang="en-GB" sz="4000" dirty="0"/>
              <a:t>Full Presentation: </a:t>
            </a:r>
            <a:r>
              <a:rPr lang="en-GB" sz="4000" dirty="0">
                <a:hlinkClick r:id="rId5"/>
              </a:rPr>
              <a:t>https://pervaers.com/Kirsch.pptx</a:t>
            </a:r>
            <a:endParaRPr lang="en-DE" sz="4000" dirty="0"/>
          </a:p>
        </p:txBody>
      </p:sp>
    </p:spTree>
    <p:extLst>
      <p:ext uri="{BB962C8B-B14F-4D97-AF65-F5344CB8AC3E}">
        <p14:creationId xmlns:p14="http://schemas.microsoft.com/office/powerpoint/2010/main" val="3580631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09FFF95F-8A46-4C11-8183-64225A1D3B14}"/>
              </a:ext>
            </a:extLst>
          </p:cNvPr>
          <p:cNvGraphicFramePr>
            <a:graphicFrameLocks noChangeAspect="1"/>
          </p:cNvGraphicFramePr>
          <p:nvPr>
            <p:extLst>
              <p:ext uri="{D42A27DB-BD31-4B8C-83A1-F6EECF244321}">
                <p14:modId xmlns:p14="http://schemas.microsoft.com/office/powerpoint/2010/main" val="699479742"/>
              </p:ext>
            </p:extLst>
          </p:nvPr>
        </p:nvGraphicFramePr>
        <p:xfrm>
          <a:off x="1310788" y="147518"/>
          <a:ext cx="9349191" cy="6710483"/>
        </p:xfrm>
        <a:graphic>
          <a:graphicData uri="http://schemas.openxmlformats.org/presentationml/2006/ole">
            <mc:AlternateContent xmlns:mc="http://schemas.openxmlformats.org/markup-compatibility/2006">
              <mc:Choice xmlns:v="urn:schemas-microsoft-com:vml" Requires="v">
                <p:oleObj spid="_x0000_s5164" name="Image" r:id="rId3" imgW="4763880" imgH="3419640" progId="Photoshop.Image.24">
                  <p:embed/>
                </p:oleObj>
              </mc:Choice>
              <mc:Fallback>
                <p:oleObj name="Image" r:id="rId3" imgW="4763880" imgH="3419640" progId="Photoshop.Image.24">
                  <p:embed/>
                  <p:pic>
                    <p:nvPicPr>
                      <p:cNvPr id="0" name=""/>
                      <p:cNvPicPr/>
                      <p:nvPr/>
                    </p:nvPicPr>
                    <p:blipFill>
                      <a:blip r:embed="rId4"/>
                      <a:stretch>
                        <a:fillRect/>
                      </a:stretch>
                    </p:blipFill>
                    <p:spPr>
                      <a:xfrm>
                        <a:off x="1310788" y="147518"/>
                        <a:ext cx="9349191" cy="6710483"/>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D973070E-712D-4246-98FE-9404663CD2BA}"/>
              </a:ext>
            </a:extLst>
          </p:cNvPr>
          <p:cNvSpPr txBox="1"/>
          <p:nvPr/>
        </p:nvSpPr>
        <p:spPr>
          <a:xfrm>
            <a:off x="8021052" y="786063"/>
            <a:ext cx="2265877" cy="369332"/>
          </a:xfrm>
          <a:prstGeom prst="rect">
            <a:avLst/>
          </a:prstGeom>
          <a:noFill/>
        </p:spPr>
        <p:txBody>
          <a:bodyPr wrap="none" rtlCol="0">
            <a:spAutoFit/>
          </a:bodyPr>
          <a:lstStyle/>
          <a:p>
            <a:r>
              <a:rPr lang="en-US" i="1" dirty="0"/>
              <a:t>Source: CDC WONDER</a:t>
            </a:r>
            <a:endParaRPr lang="en-DE" i="1" dirty="0"/>
          </a:p>
        </p:txBody>
      </p:sp>
      <p:graphicFrame>
        <p:nvGraphicFramePr>
          <p:cNvPr id="3" name="Object 2">
            <a:extLst>
              <a:ext uri="{FF2B5EF4-FFF2-40B4-BE49-F238E27FC236}">
                <a16:creationId xmlns:a16="http://schemas.microsoft.com/office/drawing/2014/main" id="{F30E46F4-5938-41A2-8DE6-EEEE980DF548}"/>
              </a:ext>
            </a:extLst>
          </p:cNvPr>
          <p:cNvGraphicFramePr>
            <a:graphicFrameLocks noChangeAspect="1"/>
          </p:cNvGraphicFramePr>
          <p:nvPr>
            <p:extLst>
              <p:ext uri="{D42A27DB-BD31-4B8C-83A1-F6EECF244321}">
                <p14:modId xmlns:p14="http://schemas.microsoft.com/office/powerpoint/2010/main" val="79687564"/>
              </p:ext>
            </p:extLst>
          </p:nvPr>
        </p:nvGraphicFramePr>
        <p:xfrm>
          <a:off x="1310788" y="147518"/>
          <a:ext cx="9349191" cy="6710483"/>
        </p:xfrm>
        <a:graphic>
          <a:graphicData uri="http://schemas.openxmlformats.org/presentationml/2006/ole">
            <mc:AlternateContent xmlns:mc="http://schemas.openxmlformats.org/markup-compatibility/2006">
              <mc:Choice xmlns:v="urn:schemas-microsoft-com:vml" Requires="v">
                <p:oleObj spid="_x0000_s5165" name="Image" r:id="rId5" imgW="4763880" imgH="3419640" progId="Photoshop.Image.24">
                  <p:embed/>
                </p:oleObj>
              </mc:Choice>
              <mc:Fallback>
                <p:oleObj name="Image" r:id="rId5" imgW="4763880" imgH="3419640" progId="Photoshop.Image.24">
                  <p:embed/>
                  <p:pic>
                    <p:nvPicPr>
                      <p:cNvPr id="0" name=""/>
                      <p:cNvPicPr/>
                      <p:nvPr/>
                    </p:nvPicPr>
                    <p:blipFill>
                      <a:blip r:embed="rId6"/>
                      <a:stretch>
                        <a:fillRect/>
                      </a:stretch>
                    </p:blipFill>
                    <p:spPr>
                      <a:xfrm>
                        <a:off x="1310788" y="147518"/>
                        <a:ext cx="9349191" cy="6710483"/>
                      </a:xfrm>
                      <a:prstGeom prst="rect">
                        <a:avLst/>
                      </a:prstGeom>
                    </p:spPr>
                  </p:pic>
                </p:oleObj>
              </mc:Fallback>
            </mc:AlternateContent>
          </a:graphicData>
        </a:graphic>
      </p:graphicFrame>
    </p:spTree>
    <p:extLst>
      <p:ext uri="{BB962C8B-B14F-4D97-AF65-F5344CB8AC3E}">
        <p14:creationId xmlns:p14="http://schemas.microsoft.com/office/powerpoint/2010/main" val="13473406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i="1"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3435</TotalTime>
  <Words>2227</Words>
  <Application>Microsoft Office PowerPoint</Application>
  <PresentationFormat>Widescreen</PresentationFormat>
  <Paragraphs>324</Paragraphs>
  <Slides>83</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83</vt:i4>
      </vt:variant>
    </vt:vector>
  </HeadingPairs>
  <TitlesOfParts>
    <vt:vector size="91" baseType="lpstr">
      <vt:lpstr>-apple-system</vt:lpstr>
      <vt:lpstr>Arial</vt:lpstr>
      <vt:lpstr>Calibri</vt:lpstr>
      <vt:lpstr>Calibri Light</vt:lpstr>
      <vt:lpstr>Liberation Sans</vt:lpstr>
      <vt:lpstr>Office Theme</vt:lpstr>
      <vt:lpstr>Image</vt:lpstr>
      <vt:lpstr>Adobe Photoshop Image</vt:lpstr>
      <vt:lpstr>    VAED  in the USA</vt:lpstr>
      <vt:lpstr>What is VMED/VAED?</vt:lpstr>
      <vt:lpstr>                         I. Maternal Deaths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II. COVID-19  Mortality Trends </vt:lpstr>
      <vt:lpstr>PowerPoint Presentation</vt:lpstr>
      <vt:lpstr>PowerPoint Presentation</vt:lpstr>
      <vt:lpstr>PowerPoint Presentation</vt:lpstr>
      <vt:lpstr>PowerPoint Presentation</vt:lpstr>
      <vt:lpstr>PowerPoint Presentation</vt:lpstr>
      <vt:lpstr>PowerPoint Presentation</vt:lpstr>
      <vt:lpstr>Changing Age Structure of COVID Decedents Throughout 2021</vt:lpstr>
      <vt:lpstr>                           III. The Link between First Doses and COVID-19 Mortality </vt:lpstr>
      <vt:lpstr>PowerPoint Presentation</vt:lpstr>
      <vt:lpstr>PowerPoint Presentation</vt:lpstr>
      <vt:lpstr>PowerPoint Presentation</vt:lpstr>
      <vt:lpstr>PowerPoint Presentation</vt:lpstr>
      <vt:lpstr>PowerPoint Presentation</vt:lpstr>
      <vt:lpstr>Does this Apply to Regional  Differences in COVID-19 Mortality?</vt:lpstr>
      <vt:lpstr>First Doses per Capita in August, 2021</vt:lpstr>
      <vt:lpstr>COVID Deaths per Capita in August, 2021</vt:lpstr>
      <vt:lpstr>Does this Apply to Regional  Differences in COVID-19 Mortality?</vt:lpstr>
      <vt:lpstr>The Pearson Correlation Coefficient r</vt:lpstr>
      <vt:lpstr>PowerPoint Presentation</vt:lpstr>
      <vt:lpstr>PowerPoint Presentation</vt:lpstr>
      <vt:lpstr>PowerPoint Presentation</vt:lpstr>
      <vt:lpstr>PowerPoint Presentation</vt:lpstr>
      <vt:lpstr>Causality and Time-Order Relationship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Causality and Time-Order Relationship</vt:lpstr>
      <vt:lpstr>PowerPoint Presentation</vt:lpstr>
      <vt:lpstr>PowerPoint Presentation</vt:lpstr>
      <vt:lpstr>PowerPoint Presentation</vt:lpstr>
      <vt:lpstr>Summary of Evidence</vt:lpstr>
      <vt:lpstr>                           IV. The Cover-Up</vt:lpstr>
      <vt:lpstr>If this is true, then why didn’t anybody notice?</vt:lpstr>
      <vt:lpstr>1. CDC Study on VMED</vt:lpstr>
      <vt:lpstr>2. CDC Hospitalization Data</vt:lpstr>
      <vt:lpstr>                       V. Supplemen-      tary Material</vt:lpstr>
      <vt:lpstr>VAED affects transmission dynamics</vt:lpstr>
      <vt:lpstr>PowerPoint Presentation</vt:lpstr>
      <vt:lpstr>“Pandemic of the Unvaccinated” Rochelle Walensky, former CDC director New York Times July 16, 2021  Finally making sense.</vt:lpstr>
      <vt:lpstr>European Delta Outbreaks</vt:lpstr>
      <vt:lpstr>PowerPoint Presentation</vt:lpstr>
      <vt:lpstr>PowerPoint Presentation</vt:lpstr>
      <vt:lpstr>PowerPoint Presentation</vt:lpstr>
      <vt:lpstr>Simple Linear Regressions </vt:lpstr>
      <vt:lpstr>PowerPoint Presentation</vt:lpstr>
      <vt:lpstr>PowerPoint Presentation</vt:lpstr>
      <vt:lpstr>Multiple Linear Regressions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Autopsy Results</vt:lpstr>
      <vt:lpstr>PowerPoint Presentation</vt:lpstr>
      <vt:lpstr>U.S. Mortality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VAED  in the USA</dc:title>
  <dc:creator>Fabian Spieker</dc:creator>
  <cp:lastModifiedBy>Fabian Spieker</cp:lastModifiedBy>
  <cp:revision>117</cp:revision>
  <dcterms:created xsi:type="dcterms:W3CDTF">2024-01-26T07:50:18Z</dcterms:created>
  <dcterms:modified xsi:type="dcterms:W3CDTF">2024-01-28T17:05:27Z</dcterms:modified>
</cp:coreProperties>
</file>